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32918400" cy="21945600"/>
  <p:notesSz cx="6858000" cy="9144000"/>
  <p:embeddedFontLst>
    <p:embeddedFont>
      <p:font typeface="Bierstadt" panose="020B0004020202020204" pitchFamily="34" charset="0"/>
      <p:regular r:id="rId4"/>
      <p:bold r:id="rId5"/>
      <p:italic r:id="rId6"/>
      <p:boldItalic r:id="rId7"/>
    </p:embeddedFont>
    <p:embeddedFont>
      <p:font typeface="Cambria Math" panose="02040503050406030204" pitchFamily="18" charset="0"/>
      <p:regular r:id="rId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1F41"/>
    <a:srgbClr val="855E33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35"/>
  </p:normalViewPr>
  <p:slideViewPr>
    <p:cSldViewPr snapToGrid="0">
      <p:cViewPr>
        <p:scale>
          <a:sx n="36" d="100"/>
          <a:sy n="36" d="100"/>
        </p:scale>
        <p:origin x="148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heme" Target="theme/theme1.xml"/><Relationship Id="rId5" Type="http://schemas.openxmlformats.org/officeDocument/2006/relationships/font" Target="fonts/font2.fntdata"/><Relationship Id="rId10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51AD0-3B50-5141-A4FD-A40C481FF081}" type="datetimeFigureOut">
              <a:rPr lang="en-US" smtClean="0"/>
              <a:t>4/27/25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F221B-05FA-1643-AAAB-F55F48C17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7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F221B-05FA-1643-AAAB-F55F48C179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9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7461-74AF-EB45-B843-1338AFB153F6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FF56-2A8A-4546-AAE3-D16116D95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78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7461-74AF-EB45-B843-1338AFB153F6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FF56-2A8A-4546-AAE3-D16116D95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4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7461-74AF-EB45-B843-1338AFB153F6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FF56-2A8A-4546-AAE3-D16116D95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96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7461-74AF-EB45-B843-1338AFB153F6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FF56-2A8A-4546-AAE3-D16116D95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53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7461-74AF-EB45-B843-1338AFB153F6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FF56-2A8A-4546-AAE3-D16116D95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2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7461-74AF-EB45-B843-1338AFB153F6}" type="datetimeFigureOut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FF56-2A8A-4546-AAE3-D16116D95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2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7461-74AF-EB45-B843-1338AFB153F6}" type="datetimeFigureOut">
              <a:rPr lang="en-US" smtClean="0"/>
              <a:t>4/27/25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FF56-2A8A-4546-AAE3-D16116D95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1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7461-74AF-EB45-B843-1338AFB153F6}" type="datetimeFigureOut">
              <a:rPr lang="en-US" smtClean="0"/>
              <a:t>4/27/25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FF56-2A8A-4546-AAE3-D16116D95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4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7461-74AF-EB45-B843-1338AFB153F6}" type="datetimeFigureOut">
              <a:rPr lang="en-US" smtClean="0"/>
              <a:t>4/27/25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FF56-2A8A-4546-AAE3-D16116D95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0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7461-74AF-EB45-B843-1338AFB153F6}" type="datetimeFigureOut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FF56-2A8A-4546-AAE3-D16116D95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85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7461-74AF-EB45-B843-1338AFB153F6}" type="datetimeFigureOut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FF56-2A8A-4546-AAE3-D16116D95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23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E27461-74AF-EB45-B843-1338AFB153F6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99FF56-2A8A-4546-AAE3-D16116D95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microsoft.com/office/2007/relationships/hdphoto" Target="../media/hdphoto1.wdp"/><Relationship Id="rId21" Type="http://schemas.openxmlformats.org/officeDocument/2006/relationships/image" Target="../media/image19.png"/><Relationship Id="rId42" Type="http://schemas.openxmlformats.org/officeDocument/2006/relationships/image" Target="../media/image37.png"/><Relationship Id="rId47" Type="http://schemas.openxmlformats.org/officeDocument/2006/relationships/image" Target="../media/image320.png"/><Relationship Id="rId63" Type="http://schemas.openxmlformats.org/officeDocument/2006/relationships/image" Target="../media/image48.png"/><Relationship Id="rId68" Type="http://schemas.openxmlformats.org/officeDocument/2006/relationships/image" Target="../media/image52.png"/><Relationship Id="rId84" Type="http://schemas.openxmlformats.org/officeDocument/2006/relationships/image" Target="../media/image68.png"/><Relationship Id="rId89" Type="http://schemas.openxmlformats.org/officeDocument/2006/relationships/image" Target="../media/image73.png"/><Relationship Id="rId16" Type="http://schemas.openxmlformats.org/officeDocument/2006/relationships/image" Target="../media/image14.png"/><Relationship Id="rId11" Type="http://schemas.openxmlformats.org/officeDocument/2006/relationships/image" Target="../media/image9.jpeg"/><Relationship Id="rId32" Type="http://schemas.openxmlformats.org/officeDocument/2006/relationships/image" Target="../media/image271.png"/><Relationship Id="rId37" Type="http://schemas.openxmlformats.org/officeDocument/2006/relationships/image" Target="../media/image32.png"/><Relationship Id="rId53" Type="http://schemas.openxmlformats.org/officeDocument/2006/relationships/image" Target="../media/image380.png"/><Relationship Id="rId58" Type="http://schemas.openxmlformats.org/officeDocument/2006/relationships/image" Target="../media/image43.png"/><Relationship Id="rId74" Type="http://schemas.openxmlformats.org/officeDocument/2006/relationships/image" Target="../media/image58.png"/><Relationship Id="rId79" Type="http://schemas.openxmlformats.org/officeDocument/2006/relationships/image" Target="../media/image63.png"/><Relationship Id="rId102" Type="http://schemas.openxmlformats.org/officeDocument/2006/relationships/image" Target="../media/image86.png"/><Relationship Id="rId5" Type="http://schemas.openxmlformats.org/officeDocument/2006/relationships/image" Target="../media/image3.png"/><Relationship Id="rId90" Type="http://schemas.openxmlformats.org/officeDocument/2006/relationships/image" Target="../media/image74.png"/><Relationship Id="rId95" Type="http://schemas.openxmlformats.org/officeDocument/2006/relationships/image" Target="../media/image79.png"/><Relationship Id="rId22" Type="http://schemas.openxmlformats.org/officeDocument/2006/relationships/image" Target="../media/image20.png"/><Relationship Id="rId27" Type="http://schemas.openxmlformats.org/officeDocument/2006/relationships/image" Target="../media/image24.png"/><Relationship Id="rId43" Type="http://schemas.openxmlformats.org/officeDocument/2006/relationships/image" Target="../media/image38.png"/><Relationship Id="rId48" Type="http://schemas.openxmlformats.org/officeDocument/2006/relationships/image" Target="../media/image330.png"/><Relationship Id="rId64" Type="http://schemas.openxmlformats.org/officeDocument/2006/relationships/image" Target="../media/image480.png"/><Relationship Id="rId69" Type="http://schemas.openxmlformats.org/officeDocument/2006/relationships/image" Target="../media/image53.png"/><Relationship Id="rId80" Type="http://schemas.openxmlformats.org/officeDocument/2006/relationships/image" Target="../media/image64.jpg"/><Relationship Id="rId85" Type="http://schemas.openxmlformats.org/officeDocument/2006/relationships/image" Target="../media/image69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28.png"/><Relationship Id="rId38" Type="http://schemas.openxmlformats.org/officeDocument/2006/relationships/image" Target="../media/image33.png"/><Relationship Id="rId46" Type="http://schemas.openxmlformats.org/officeDocument/2006/relationships/image" Target="../media/image310.png"/><Relationship Id="rId59" Type="http://schemas.openxmlformats.org/officeDocument/2006/relationships/image" Target="../media/image44.png"/><Relationship Id="rId67" Type="http://schemas.openxmlformats.org/officeDocument/2006/relationships/image" Target="../media/image51.png"/><Relationship Id="rId103" Type="http://schemas.openxmlformats.org/officeDocument/2006/relationships/image" Target="../media/image87.png"/><Relationship Id="rId20" Type="http://schemas.openxmlformats.org/officeDocument/2006/relationships/image" Target="../media/image18.png"/><Relationship Id="rId41" Type="http://schemas.openxmlformats.org/officeDocument/2006/relationships/image" Target="../media/image36.png"/><Relationship Id="rId54" Type="http://schemas.openxmlformats.org/officeDocument/2006/relationships/image" Target="../media/image300.png"/><Relationship Id="rId62" Type="http://schemas.openxmlformats.org/officeDocument/2006/relationships/image" Target="../media/image47.png"/><Relationship Id="rId70" Type="http://schemas.openxmlformats.org/officeDocument/2006/relationships/image" Target="../media/image54.png"/><Relationship Id="rId75" Type="http://schemas.openxmlformats.org/officeDocument/2006/relationships/image" Target="../media/image59.png"/><Relationship Id="rId83" Type="http://schemas.openxmlformats.org/officeDocument/2006/relationships/image" Target="../media/image67.jpg"/><Relationship Id="rId88" Type="http://schemas.openxmlformats.org/officeDocument/2006/relationships/image" Target="../media/image72.png"/><Relationship Id="rId91" Type="http://schemas.openxmlformats.org/officeDocument/2006/relationships/image" Target="../media/image75.png"/><Relationship Id="rId9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1.png"/><Relationship Id="rId49" Type="http://schemas.openxmlformats.org/officeDocument/2006/relationships/image" Target="../media/image340.png"/><Relationship Id="rId57" Type="http://schemas.openxmlformats.org/officeDocument/2006/relationships/image" Target="../media/image42.png"/><Relationship Id="rId10" Type="http://schemas.openxmlformats.org/officeDocument/2006/relationships/image" Target="../media/image8.png"/><Relationship Id="rId31" Type="http://schemas.openxmlformats.org/officeDocument/2006/relationships/image" Target="../media/image260.png"/><Relationship Id="rId44" Type="http://schemas.openxmlformats.org/officeDocument/2006/relationships/image" Target="../media/image39.png"/><Relationship Id="rId52" Type="http://schemas.openxmlformats.org/officeDocument/2006/relationships/image" Target="../media/image370.png"/><Relationship Id="rId60" Type="http://schemas.openxmlformats.org/officeDocument/2006/relationships/image" Target="../media/image45.png"/><Relationship Id="rId65" Type="http://schemas.openxmlformats.org/officeDocument/2006/relationships/image" Target="../media/image49.png"/><Relationship Id="rId73" Type="http://schemas.openxmlformats.org/officeDocument/2006/relationships/image" Target="../media/image57.png"/><Relationship Id="rId78" Type="http://schemas.openxmlformats.org/officeDocument/2006/relationships/image" Target="../media/image62.png"/><Relationship Id="rId81" Type="http://schemas.openxmlformats.org/officeDocument/2006/relationships/image" Target="../media/image65.png"/><Relationship Id="rId86" Type="http://schemas.openxmlformats.org/officeDocument/2006/relationships/image" Target="../media/image70.png"/><Relationship Id="rId94" Type="http://schemas.openxmlformats.org/officeDocument/2006/relationships/image" Target="../media/image78.png"/><Relationship Id="rId99" Type="http://schemas.openxmlformats.org/officeDocument/2006/relationships/image" Target="../media/image83.png"/><Relationship Id="rId101" Type="http://schemas.openxmlformats.org/officeDocument/2006/relationships/image" Target="../media/image85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9" Type="http://schemas.openxmlformats.org/officeDocument/2006/relationships/image" Target="../media/image34.png"/><Relationship Id="rId34" Type="http://schemas.openxmlformats.org/officeDocument/2006/relationships/image" Target="../media/image29.png"/><Relationship Id="rId50" Type="http://schemas.openxmlformats.org/officeDocument/2006/relationships/image" Target="../media/image350.png"/><Relationship Id="rId55" Type="http://schemas.openxmlformats.org/officeDocument/2006/relationships/image" Target="../media/image41.png"/><Relationship Id="rId76" Type="http://schemas.openxmlformats.org/officeDocument/2006/relationships/image" Target="../media/image60.png"/><Relationship Id="rId97" Type="http://schemas.openxmlformats.org/officeDocument/2006/relationships/image" Target="../media/image81.png"/><Relationship Id="rId7" Type="http://schemas.openxmlformats.org/officeDocument/2006/relationships/image" Target="../media/image5.png"/><Relationship Id="rId71" Type="http://schemas.openxmlformats.org/officeDocument/2006/relationships/image" Target="../media/image55.png"/><Relationship Id="rId92" Type="http://schemas.openxmlformats.org/officeDocument/2006/relationships/image" Target="../media/image76.pn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26.png"/><Relationship Id="rId24" Type="http://schemas.openxmlformats.org/officeDocument/2006/relationships/image" Target="../media/image22.png"/><Relationship Id="rId40" Type="http://schemas.openxmlformats.org/officeDocument/2006/relationships/image" Target="../media/image35.png"/><Relationship Id="rId45" Type="http://schemas.openxmlformats.org/officeDocument/2006/relationships/image" Target="../media/image40.png"/><Relationship Id="rId66" Type="http://schemas.openxmlformats.org/officeDocument/2006/relationships/image" Target="../media/image50.png"/><Relationship Id="rId87" Type="http://schemas.openxmlformats.org/officeDocument/2006/relationships/image" Target="../media/image71.png"/><Relationship Id="rId61" Type="http://schemas.openxmlformats.org/officeDocument/2006/relationships/image" Target="../media/image46.png"/><Relationship Id="rId82" Type="http://schemas.openxmlformats.org/officeDocument/2006/relationships/image" Target="../media/image66.png"/><Relationship Id="rId19" Type="http://schemas.openxmlformats.org/officeDocument/2006/relationships/image" Target="../media/image17.png"/><Relationship Id="rId14" Type="http://schemas.openxmlformats.org/officeDocument/2006/relationships/image" Target="../media/image12.png"/><Relationship Id="rId30" Type="http://schemas.openxmlformats.org/officeDocument/2006/relationships/image" Target="../media/image27.png"/><Relationship Id="rId35" Type="http://schemas.openxmlformats.org/officeDocument/2006/relationships/image" Target="../media/image30.png"/><Relationship Id="rId56" Type="http://schemas.openxmlformats.org/officeDocument/2006/relationships/image" Target="../media/image410.png"/><Relationship Id="rId77" Type="http://schemas.openxmlformats.org/officeDocument/2006/relationships/image" Target="../media/image61.png"/><Relationship Id="rId100" Type="http://schemas.openxmlformats.org/officeDocument/2006/relationships/image" Target="../media/image84.png"/><Relationship Id="rId8" Type="http://schemas.openxmlformats.org/officeDocument/2006/relationships/image" Target="../media/image6.png"/><Relationship Id="rId51" Type="http://schemas.openxmlformats.org/officeDocument/2006/relationships/image" Target="../media/image360.png"/><Relationship Id="rId72" Type="http://schemas.openxmlformats.org/officeDocument/2006/relationships/image" Target="../media/image56.png"/><Relationship Id="rId93" Type="http://schemas.openxmlformats.org/officeDocument/2006/relationships/image" Target="../media/image77.png"/><Relationship Id="rId98" Type="http://schemas.openxmlformats.org/officeDocument/2006/relationships/image" Target="../media/image82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434186-98B1-916C-DC63-BD6BC1A0C93C}"/>
              </a:ext>
            </a:extLst>
          </p:cNvPr>
          <p:cNvSpPr txBox="1"/>
          <p:nvPr/>
        </p:nvSpPr>
        <p:spPr>
          <a:xfrm>
            <a:off x="7628892" y="221611"/>
            <a:ext cx="186161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rgbClr val="FF0000"/>
                </a:solidFill>
                <a:latin typeface="Bierstadt" panose="020B0004020202020204" pitchFamily="34" charset="0"/>
              </a:rPr>
              <a:t>Hermes: Efficient and Secure Multi-Writer Encrypted 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9354C-F543-E221-8835-7C8824B5FA31}"/>
              </a:ext>
            </a:extLst>
          </p:cNvPr>
          <p:cNvSpPr txBox="1"/>
          <p:nvPr/>
        </p:nvSpPr>
        <p:spPr>
          <a:xfrm>
            <a:off x="14070693" y="1638514"/>
            <a:ext cx="4777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chemeClr val="accent6">
                    <a:lumMod val="75000"/>
                  </a:schemeClr>
                </a:solidFill>
                <a:latin typeface="Bierstadt" panose="020B0004020202020204" pitchFamily="34" charset="0"/>
              </a:rPr>
              <a:t>Tung Le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Bierstadt" panose="020B0004020202020204" pitchFamily="34" charset="0"/>
              </a:rPr>
              <a:t>, Thang Hoang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DCA9D-1C9C-6826-0405-FD18D7A38D96}"/>
              </a:ext>
            </a:extLst>
          </p:cNvPr>
          <p:cNvSpPr txBox="1"/>
          <p:nvPr/>
        </p:nvSpPr>
        <p:spPr>
          <a:xfrm>
            <a:off x="11281225" y="2911049"/>
            <a:ext cx="10268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Bierstadt" panose="020B0004020202020204" pitchFamily="34" charset="0"/>
                <a:cs typeface="Times New Roman" panose="02020603050405020304" pitchFamily="18" charset="0"/>
              </a:rPr>
              <a:t>Department of Computer Science, Virginia Tech</a:t>
            </a:r>
          </a:p>
        </p:txBody>
      </p:sp>
      <p:pic>
        <p:nvPicPr>
          <p:cNvPr id="8" name="Picture 7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3B65B988-C0A6-5830-D776-8452F7063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6796" y="-605513"/>
            <a:ext cx="5029200" cy="2832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215A98-FE2B-4D39-DB2C-3AB310AB9FEB}"/>
              </a:ext>
            </a:extLst>
          </p:cNvPr>
          <p:cNvSpPr txBox="1"/>
          <p:nvPr/>
        </p:nvSpPr>
        <p:spPr>
          <a:xfrm>
            <a:off x="263121" y="4356519"/>
            <a:ext cx="9242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61F41"/>
                </a:solidFill>
                <a:latin typeface="Bierstadt" panose="020B0004020202020204" pitchFamily="34" charset="0"/>
              </a:rPr>
              <a:t>SEARCHABLE ENCRYPTION: AN OVERVIEW</a:t>
            </a:r>
          </a:p>
        </p:txBody>
      </p:sp>
      <p:pic>
        <p:nvPicPr>
          <p:cNvPr id="11" name="Picture 10" descr="Cartoon of a person wearing a garment&#10;&#10;AI-generated content may be incorrect.">
            <a:extLst>
              <a:ext uri="{FF2B5EF4-FFF2-40B4-BE49-F238E27FC236}">
                <a16:creationId xmlns:a16="http://schemas.microsoft.com/office/drawing/2014/main" id="{1AABEBB2-A343-E127-39FE-B1F012418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7" y="625784"/>
            <a:ext cx="2997661" cy="30628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3D9987-5AE0-845E-2556-94229475BA26}"/>
              </a:ext>
            </a:extLst>
          </p:cNvPr>
          <p:cNvSpPr txBox="1"/>
          <p:nvPr/>
        </p:nvSpPr>
        <p:spPr>
          <a:xfrm>
            <a:off x="26073708" y="4355934"/>
            <a:ext cx="4900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61F41"/>
                </a:solidFill>
                <a:latin typeface="Bierstadt" panose="020B0004020202020204" pitchFamily="34" charset="0"/>
              </a:rPr>
              <a:t>EXPERIMENT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88B8FC-2A28-6D98-21CA-F4F468D3309C}"/>
              </a:ext>
            </a:extLst>
          </p:cNvPr>
          <p:cNvSpPr txBox="1"/>
          <p:nvPr/>
        </p:nvSpPr>
        <p:spPr>
          <a:xfrm>
            <a:off x="336156" y="11517162"/>
            <a:ext cx="898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61F41"/>
                </a:solidFill>
                <a:latin typeface="Bierstadt" panose="020B0004020202020204" pitchFamily="34" charset="0"/>
              </a:rPr>
              <a:t>SYSTEM, THREAT AND SECURITY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E7A18B-19C1-D2F8-EF27-EF0D69E6FE97}"/>
              </a:ext>
            </a:extLst>
          </p:cNvPr>
          <p:cNvSpPr txBox="1"/>
          <p:nvPr/>
        </p:nvSpPr>
        <p:spPr>
          <a:xfrm>
            <a:off x="10343385" y="4355935"/>
            <a:ext cx="13187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rgbClr val="861F41"/>
                </a:solidFill>
                <a:latin typeface="Bierstadt" panose="020B0004020202020204" pitchFamily="34" charset="0"/>
              </a:rPr>
              <a:t>IDEA 1</a:t>
            </a:r>
            <a:r>
              <a:rPr lang="en-US" sz="3600" b="1" dirty="0">
                <a:solidFill>
                  <a:srgbClr val="861F41"/>
                </a:solidFill>
                <a:latin typeface="Bierstadt" panose="020B0004020202020204" pitchFamily="34" charset="0"/>
              </a:rPr>
              <a:t>: HIDDEN-ID COUPLING KEY-AGGREGATE ENCRYPTION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3681B6-1466-6A3C-7F44-028069DA56C7}"/>
              </a:ext>
            </a:extLst>
          </p:cNvPr>
          <p:cNvSpPr txBox="1"/>
          <p:nvPr/>
        </p:nvSpPr>
        <p:spPr>
          <a:xfrm>
            <a:off x="11591843" y="8884260"/>
            <a:ext cx="10316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rgbClr val="861F41"/>
                </a:solidFill>
                <a:latin typeface="Bierstadt" panose="020B0004020202020204" pitchFamily="34" charset="0"/>
              </a:rPr>
              <a:t>IDEA 2</a:t>
            </a:r>
            <a:r>
              <a:rPr lang="en-US" sz="3600" b="1" dirty="0">
                <a:solidFill>
                  <a:srgbClr val="861F41"/>
                </a:solidFill>
                <a:latin typeface="Bierstadt" panose="020B0004020202020204" pitchFamily="34" charset="0"/>
              </a:rPr>
              <a:t>: PARTITIONING FOR SUBLINEAR SEARCH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0821DB-AA94-82C8-EA40-E9CB267AF2CC}"/>
              </a:ext>
            </a:extLst>
          </p:cNvPr>
          <p:cNvSpPr txBox="1"/>
          <p:nvPr/>
        </p:nvSpPr>
        <p:spPr>
          <a:xfrm>
            <a:off x="11941258" y="15943311"/>
            <a:ext cx="9748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rgbClr val="861F41"/>
                </a:solidFill>
                <a:latin typeface="Bierstadt" panose="020B0004020202020204" pitchFamily="34" charset="0"/>
              </a:rPr>
              <a:t>IDEA 3</a:t>
            </a:r>
            <a:r>
              <a:rPr lang="en-US" sz="3600" b="1" dirty="0">
                <a:solidFill>
                  <a:srgbClr val="861F41"/>
                </a:solidFill>
                <a:latin typeface="Bierstadt" panose="020B0004020202020204" pitchFamily="34" charset="0"/>
              </a:rPr>
              <a:t>: USER-EFFICIENT FORWARD PRIVACY </a:t>
            </a:r>
          </a:p>
        </p:txBody>
      </p:sp>
      <p:pic>
        <p:nvPicPr>
          <p:cNvPr id="17" name="Picture 16" descr="A blue cloud and a stack of coins&#10;&#10;Description automatically generated">
            <a:extLst>
              <a:ext uri="{FF2B5EF4-FFF2-40B4-BE49-F238E27FC236}">
                <a16:creationId xmlns:a16="http://schemas.microsoft.com/office/drawing/2014/main" id="{76BFD971-5E22-B7E5-4A52-3D21F1A8C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393" y="676749"/>
            <a:ext cx="1082587" cy="1082587"/>
          </a:xfrm>
          <a:prstGeom prst="rect">
            <a:avLst/>
          </a:prstGeom>
        </p:spPr>
      </p:pic>
      <p:pic>
        <p:nvPicPr>
          <p:cNvPr id="18" name="Picture 17" descr="A computer screen with a shield and numbers&#10;&#10;Description automatically generated">
            <a:extLst>
              <a:ext uri="{FF2B5EF4-FFF2-40B4-BE49-F238E27FC236}">
                <a16:creationId xmlns:a16="http://schemas.microsoft.com/office/drawing/2014/main" id="{C9928FE3-5683-E2E2-1282-A6A75FDCC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262" y="648143"/>
            <a:ext cx="1225062" cy="12250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5178D4-4F3F-3E83-B263-EFDB671547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1332" y="2454557"/>
            <a:ext cx="1158484" cy="1158484"/>
          </a:xfrm>
          <a:prstGeom prst="rect">
            <a:avLst/>
          </a:prstGeom>
        </p:spPr>
      </p:pic>
      <p:pic>
        <p:nvPicPr>
          <p:cNvPr id="20" name="Picture 19" descr="A purple and green gears with a check mark&#10;&#10;Description automatically generated">
            <a:extLst>
              <a:ext uri="{FF2B5EF4-FFF2-40B4-BE49-F238E27FC236}">
                <a16:creationId xmlns:a16="http://schemas.microsoft.com/office/drawing/2014/main" id="{73CDAE1C-A03E-AE85-CA85-A10CF52E6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4114" y="2360748"/>
            <a:ext cx="1346103" cy="1346103"/>
          </a:xfrm>
          <a:prstGeom prst="rect">
            <a:avLst/>
          </a:prstGeom>
        </p:spPr>
      </p:pic>
      <p:pic>
        <p:nvPicPr>
          <p:cNvPr id="21" name="Picture 20" descr="A red and black hoodie&#10;&#10;Description automatically generated">
            <a:extLst>
              <a:ext uri="{FF2B5EF4-FFF2-40B4-BE49-F238E27FC236}">
                <a16:creationId xmlns:a16="http://schemas.microsoft.com/office/drawing/2014/main" id="{294B2876-8FFD-6CD3-AA5E-F6C071AA6F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0702" y="2606839"/>
            <a:ext cx="546183" cy="546183"/>
          </a:xfrm>
          <a:prstGeom prst="rect">
            <a:avLst/>
          </a:prstGeom>
        </p:spPr>
      </p:pic>
      <p:pic>
        <p:nvPicPr>
          <p:cNvPr id="23" name="Picture 22" descr="A wood horse head with text&#10;&#10;AI-generated content may be incorrect.">
            <a:extLst>
              <a:ext uri="{FF2B5EF4-FFF2-40B4-BE49-F238E27FC236}">
                <a16:creationId xmlns:a16="http://schemas.microsoft.com/office/drawing/2014/main" id="{07FA8DE4-D7C3-BF85-94B2-AD1076965F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07787" y="1271934"/>
            <a:ext cx="2540000" cy="2540000"/>
          </a:xfrm>
          <a:prstGeom prst="rect">
            <a:avLst/>
          </a:prstGeom>
        </p:spPr>
      </p:pic>
      <p:pic>
        <p:nvPicPr>
          <p:cNvPr id="26" name="Picture 25" descr="A black circle with blue letters and a black text&#10;&#10;AI-generated content may be incorrect.">
            <a:extLst>
              <a:ext uri="{FF2B5EF4-FFF2-40B4-BE49-F238E27FC236}">
                <a16:creationId xmlns:a16="http://schemas.microsoft.com/office/drawing/2014/main" id="{3EA33595-8A6E-3A4D-1DEB-5B2879A49F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51497" y="1762551"/>
            <a:ext cx="1983717" cy="1983717"/>
          </a:xfrm>
          <a:prstGeom prst="rect">
            <a:avLst/>
          </a:prstGeom>
        </p:spPr>
      </p:pic>
      <p:pic>
        <p:nvPicPr>
          <p:cNvPr id="28" name="Picture 27" descr="A logo of a globe with a gold ring&#10;&#10;AI-generated content may be incorrect.">
            <a:extLst>
              <a:ext uri="{FF2B5EF4-FFF2-40B4-BE49-F238E27FC236}">
                <a16:creationId xmlns:a16="http://schemas.microsoft.com/office/drawing/2014/main" id="{F188955E-6A1F-0CE8-15C4-673D53067B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20620" y="1759336"/>
            <a:ext cx="1974545" cy="1983717"/>
          </a:xfrm>
          <a:prstGeom prst="rect">
            <a:avLst/>
          </a:prstGeom>
        </p:spPr>
      </p:pic>
      <p:pic>
        <p:nvPicPr>
          <p:cNvPr id="30" name="Picture 29" descr="A graph of data with numbers and letters&#10;&#10;AI-generated content may be incorrect.">
            <a:extLst>
              <a:ext uri="{FF2B5EF4-FFF2-40B4-BE49-F238E27FC236}">
                <a16:creationId xmlns:a16="http://schemas.microsoft.com/office/drawing/2014/main" id="{1C5E616F-1C9E-5725-D08D-0943CBD917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82508" y="7064744"/>
            <a:ext cx="7531100" cy="3810000"/>
          </a:xfrm>
          <a:prstGeom prst="rect">
            <a:avLst/>
          </a:prstGeom>
        </p:spPr>
      </p:pic>
      <p:pic>
        <p:nvPicPr>
          <p:cNvPr id="32" name="Picture 31" descr="A graph of a keyword search&#10;&#10;AI-generated content may be incorrect.">
            <a:extLst>
              <a:ext uri="{FF2B5EF4-FFF2-40B4-BE49-F238E27FC236}">
                <a16:creationId xmlns:a16="http://schemas.microsoft.com/office/drawing/2014/main" id="{30C08E56-239E-66F0-7AA6-2289EC940A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807649" y="11077469"/>
            <a:ext cx="7280817" cy="372692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EB6512-AD94-AB00-5E1F-F477029BC6C7}"/>
              </a:ext>
            </a:extLst>
          </p:cNvPr>
          <p:cNvSpPr txBox="1"/>
          <p:nvPr/>
        </p:nvSpPr>
        <p:spPr>
          <a:xfrm>
            <a:off x="25068504" y="5315282"/>
            <a:ext cx="69469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002060"/>
                </a:solidFill>
                <a:latin typeface="Bierstadt" panose="020B0004020202020204" pitchFamily="34" charset="0"/>
              </a:rPr>
              <a:t>Keyword search: </a:t>
            </a:r>
            <a:r>
              <a:rPr lang="en-US" sz="3200" b="1" dirty="0">
                <a:solidFill>
                  <a:srgbClr val="002060"/>
                </a:solidFill>
                <a:latin typeface="Bierstadt" panose="020B0004020202020204" pitchFamily="34" charset="0"/>
              </a:rPr>
              <a:t>21.2</a:t>
            </a:r>
            <a:r>
              <a:rPr lang="en-US" sz="3600" b="1" dirty="0">
                <a:solidFill>
                  <a:srgbClr val="002060"/>
                </a:solidFill>
                <a:latin typeface="Bierstadt" panose="020B0004020202020204" pitchFamily="34" charset="0"/>
              </a:rPr>
              <a:t>× ⁃</a:t>
            </a:r>
            <a:r>
              <a:rPr lang="en-US" sz="3200" b="1" dirty="0">
                <a:solidFill>
                  <a:srgbClr val="002060"/>
                </a:solidFill>
                <a:latin typeface="Bierstadt" panose="020B0004020202020204" pitchFamily="34" charset="0"/>
              </a:rPr>
              <a:t> 163.8</a:t>
            </a:r>
            <a:r>
              <a:rPr lang="en-US" sz="3600" b="1" dirty="0">
                <a:solidFill>
                  <a:srgbClr val="002060"/>
                </a:solidFill>
                <a:latin typeface="Bierstadt" panose="020B0004020202020204" pitchFamily="34" charset="0"/>
              </a:rPr>
              <a:t>×</a:t>
            </a:r>
            <a:r>
              <a:rPr lang="en-US" sz="3200" b="1" dirty="0">
                <a:solidFill>
                  <a:srgbClr val="002060"/>
                </a:solidFill>
                <a:latin typeface="Bierstadt" panose="020B0004020202020204" pitchFamily="34" charset="0"/>
              </a:rPr>
              <a:t> </a:t>
            </a:r>
            <a:r>
              <a:rPr lang="en-US" sz="3200" dirty="0">
                <a:solidFill>
                  <a:srgbClr val="002060"/>
                </a:solidFill>
                <a:latin typeface="Bierstadt" panose="020B0004020202020204" pitchFamily="34" charset="0"/>
              </a:rPr>
              <a:t>faster than state-of-the-art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15A65F-56F7-210E-F3AD-1503D5A6FA0C}"/>
              </a:ext>
            </a:extLst>
          </p:cNvPr>
          <p:cNvSpPr txBox="1"/>
          <p:nvPr/>
        </p:nvSpPr>
        <p:spPr>
          <a:xfrm>
            <a:off x="24144108" y="14853413"/>
            <a:ext cx="88435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002060"/>
                </a:solidFill>
                <a:latin typeface="Bierstadt" panose="020B0004020202020204" pitchFamily="34" charset="0"/>
              </a:rPr>
              <a:t>Keyword update: </a:t>
            </a:r>
            <a:r>
              <a:rPr lang="en-US" sz="3200" b="1" dirty="0">
                <a:solidFill>
                  <a:srgbClr val="002060"/>
                </a:solidFill>
                <a:latin typeface="Bierstadt" panose="020B0004020202020204" pitchFamily="34" charset="0"/>
              </a:rPr>
              <a:t>3.8</a:t>
            </a:r>
            <a:r>
              <a:rPr lang="en-US" sz="3600" b="1" dirty="0">
                <a:solidFill>
                  <a:srgbClr val="002060"/>
                </a:solidFill>
                <a:latin typeface="Bierstadt" panose="020B0004020202020204" pitchFamily="34" charset="0"/>
              </a:rPr>
              <a:t>×</a:t>
            </a:r>
            <a:r>
              <a:rPr lang="en-US" sz="3200" b="1" dirty="0">
                <a:solidFill>
                  <a:srgbClr val="002060"/>
                </a:solidFill>
                <a:latin typeface="Bierstadt" panose="020B0004020202020204" pitchFamily="34" charset="0"/>
              </a:rPr>
              <a:t> ⁃ 17.1</a:t>
            </a:r>
            <a:r>
              <a:rPr lang="en-US" sz="3600" b="1" dirty="0">
                <a:solidFill>
                  <a:srgbClr val="002060"/>
                </a:solidFill>
                <a:latin typeface="Bierstadt" panose="020B0004020202020204" pitchFamily="34" charset="0"/>
              </a:rPr>
              <a:t>×</a:t>
            </a:r>
            <a:r>
              <a:rPr lang="en-US" sz="3200" b="1" dirty="0">
                <a:solidFill>
                  <a:srgbClr val="002060"/>
                </a:solidFill>
                <a:latin typeface="Bierstadt" panose="020B00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002060"/>
                </a:solidFill>
                <a:latin typeface="Bierstadt" panose="020B0004020202020204" pitchFamily="34" charset="0"/>
              </a:rPr>
              <a:t>faster than state-of-the-art</a:t>
            </a:r>
          </a:p>
        </p:txBody>
      </p:sp>
      <p:pic>
        <p:nvPicPr>
          <p:cNvPr id="39" name="Picture 38" descr="A computer tower with a red face and a key&#10;&#10;Description automatically generated">
            <a:extLst>
              <a:ext uri="{FF2B5EF4-FFF2-40B4-BE49-F238E27FC236}">
                <a16:creationId xmlns:a16="http://schemas.microsoft.com/office/drawing/2014/main" id="{6B1E8AFD-A3A7-8D93-063F-49FBBB7159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45132" y="8724889"/>
            <a:ext cx="5667220" cy="2560790"/>
          </a:xfrm>
          <a:prstGeom prst="rect">
            <a:avLst/>
          </a:prstGeom>
        </p:spPr>
      </p:pic>
      <p:pic>
        <p:nvPicPr>
          <p:cNvPr id="40" name="Picture 39" descr="A cloud with arrows pointing to the side&#10;&#10;Description automatically generated">
            <a:extLst>
              <a:ext uri="{FF2B5EF4-FFF2-40B4-BE49-F238E27FC236}">
                <a16:creationId xmlns:a16="http://schemas.microsoft.com/office/drawing/2014/main" id="{22E95284-7ECE-FF6F-094B-A26219C675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128" y="12491202"/>
            <a:ext cx="7772400" cy="226480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DEDE618-8DDF-C14A-B941-B5DE4460D731}"/>
              </a:ext>
            </a:extLst>
          </p:cNvPr>
          <p:cNvGrpSpPr/>
          <p:nvPr/>
        </p:nvGrpSpPr>
        <p:grpSpPr>
          <a:xfrm>
            <a:off x="3682615" y="13179645"/>
            <a:ext cx="1376416" cy="1253011"/>
            <a:chOff x="8415903" y="469932"/>
            <a:chExt cx="1071327" cy="811395"/>
          </a:xfrm>
        </p:grpSpPr>
        <p:pic>
          <p:nvPicPr>
            <p:cNvPr id="46" name="Picture 45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78D9F5E-07EE-D876-6DA3-C5ED61C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8415903" y="469932"/>
              <a:ext cx="811395" cy="811395"/>
            </a:xfrm>
            <a:prstGeom prst="rect">
              <a:avLst/>
            </a:prstGeom>
          </p:spPr>
        </p:pic>
        <p:pic>
          <p:nvPicPr>
            <p:cNvPr id="47" name="Picture 46" descr="Shape&#10;&#10;Description automatically generated">
              <a:extLst>
                <a:ext uri="{FF2B5EF4-FFF2-40B4-BE49-F238E27FC236}">
                  <a16:creationId xmlns:a16="http://schemas.microsoft.com/office/drawing/2014/main" id="{B5B66222-7A8F-A289-E607-B2C0ADB0C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007052" y="579044"/>
              <a:ext cx="480178" cy="548775"/>
            </a:xfrm>
            <a:prstGeom prst="rect">
              <a:avLst/>
            </a:prstGeom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23B2060D-B3A3-8610-9349-4A9FA08BDBC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67246" y="13515856"/>
            <a:ext cx="626144" cy="626144"/>
          </a:xfrm>
          <a:prstGeom prst="rect">
            <a:avLst/>
          </a:prstGeom>
        </p:spPr>
      </p:pic>
      <p:pic>
        <p:nvPicPr>
          <p:cNvPr id="50" name="Picture 2" descr="Image result for evil icon png">
            <a:extLst>
              <a:ext uri="{FF2B5EF4-FFF2-40B4-BE49-F238E27FC236}">
                <a16:creationId xmlns:a16="http://schemas.microsoft.com/office/drawing/2014/main" id="{36AB356A-4A83-CEEB-918B-31EA320AC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073" y="12601991"/>
            <a:ext cx="508185" cy="52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Image result for evil icon png">
            <a:extLst>
              <a:ext uri="{FF2B5EF4-FFF2-40B4-BE49-F238E27FC236}">
                <a16:creationId xmlns:a16="http://schemas.microsoft.com/office/drawing/2014/main" id="{6474BE74-C2FD-D5B4-F951-2E44034C0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70" y="13371874"/>
            <a:ext cx="508185" cy="52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Image result for evil icon png">
            <a:extLst>
              <a:ext uri="{FF2B5EF4-FFF2-40B4-BE49-F238E27FC236}">
                <a16:creationId xmlns:a16="http://schemas.microsoft.com/office/drawing/2014/main" id="{BC77048E-42F2-9FBB-E9EE-D64F5E0DD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739" y="14159929"/>
            <a:ext cx="508185" cy="52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B7935E5-35A5-BABF-8208-8BFED89A47D0}"/>
              </a:ext>
            </a:extLst>
          </p:cNvPr>
          <p:cNvCxnSpPr>
            <a:cxnSpLocks/>
          </p:cNvCxnSpPr>
          <p:nvPr/>
        </p:nvCxnSpPr>
        <p:spPr>
          <a:xfrm>
            <a:off x="9759539" y="4548936"/>
            <a:ext cx="0" cy="17065292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C0FB56F-FD9E-84B5-FFF2-8A5EE84AC5CE}"/>
              </a:ext>
            </a:extLst>
          </p:cNvPr>
          <p:cNvCxnSpPr>
            <a:cxnSpLocks/>
          </p:cNvCxnSpPr>
          <p:nvPr/>
        </p:nvCxnSpPr>
        <p:spPr>
          <a:xfrm>
            <a:off x="24106514" y="4465808"/>
            <a:ext cx="0" cy="17065292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omputer tower with many buttons&#10;&#10;Description automatically generated">
            <a:extLst>
              <a:ext uri="{FF2B5EF4-FFF2-40B4-BE49-F238E27FC236}">
                <a16:creationId xmlns:a16="http://schemas.microsoft.com/office/drawing/2014/main" id="{DBE81A84-3330-21BC-4EFE-7C04BB461EF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137820" y="5513531"/>
            <a:ext cx="1276656" cy="1276656"/>
          </a:xfrm>
          <a:prstGeom prst="rect">
            <a:avLst/>
          </a:prstGeom>
        </p:spPr>
      </p:pic>
      <p:pic>
        <p:nvPicPr>
          <p:cNvPr id="3" name="Picture 20" descr="Related image">
            <a:extLst>
              <a:ext uri="{FF2B5EF4-FFF2-40B4-BE49-F238E27FC236}">
                <a16:creationId xmlns:a16="http://schemas.microsoft.com/office/drawing/2014/main" id="{28136B01-E08E-D026-8D4E-CA1C675A4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6" t="16923" r="18841"/>
          <a:stretch/>
        </p:blipFill>
        <p:spPr bwMode="auto">
          <a:xfrm>
            <a:off x="14261759" y="5746084"/>
            <a:ext cx="687540" cy="9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9AABB7-AF78-2C12-0A05-69B2D84E74FE}"/>
              </a:ext>
            </a:extLst>
          </p:cNvPr>
          <p:cNvCxnSpPr>
            <a:cxnSpLocks/>
          </p:cNvCxnSpPr>
          <p:nvPr/>
        </p:nvCxnSpPr>
        <p:spPr>
          <a:xfrm>
            <a:off x="15038761" y="6212089"/>
            <a:ext cx="3157326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yellow key with a blue tag&#10;&#10;Description automatically generated">
            <a:extLst>
              <a:ext uri="{FF2B5EF4-FFF2-40B4-BE49-F238E27FC236}">
                <a16:creationId xmlns:a16="http://schemas.microsoft.com/office/drawing/2014/main" id="{73397412-484E-2CA8-96B8-C628996DAA9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346412" y="5547899"/>
            <a:ext cx="584136" cy="584136"/>
          </a:xfrm>
          <a:prstGeom prst="rect">
            <a:avLst/>
          </a:prstGeom>
        </p:spPr>
      </p:pic>
      <p:pic>
        <p:nvPicPr>
          <p:cNvPr id="22" name="Picture 21" descr="A cartoon of a human ear with a skull in the middle&#10;&#10;Description automatically generated">
            <a:extLst>
              <a:ext uri="{FF2B5EF4-FFF2-40B4-BE49-F238E27FC236}">
                <a16:creationId xmlns:a16="http://schemas.microsoft.com/office/drawing/2014/main" id="{15FD42C8-0E65-F773-87AD-B651EA81310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356084" y="6390079"/>
            <a:ext cx="564791" cy="564791"/>
          </a:xfrm>
          <a:prstGeom prst="rect">
            <a:avLst/>
          </a:prstGeom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7E8B69-1846-945D-330B-DFF352340546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791" y="6320503"/>
            <a:ext cx="1197001" cy="1292760"/>
          </a:xfrm>
          <a:prstGeom prst="rect">
            <a:avLst/>
          </a:prstGeom>
        </p:spPr>
      </p:pic>
      <p:sp>
        <p:nvSpPr>
          <p:cNvPr id="31" name="Oval Callout 30">
            <a:extLst>
              <a:ext uri="{FF2B5EF4-FFF2-40B4-BE49-F238E27FC236}">
                <a16:creationId xmlns:a16="http://schemas.microsoft.com/office/drawing/2014/main" id="{B2D9809A-6F6E-C087-670B-FC6E8101BBE3}"/>
              </a:ext>
            </a:extLst>
          </p:cNvPr>
          <p:cNvSpPr/>
          <p:nvPr/>
        </p:nvSpPr>
        <p:spPr>
          <a:xfrm>
            <a:off x="16875045" y="5159191"/>
            <a:ext cx="803791" cy="574406"/>
          </a:xfrm>
          <a:prstGeom prst="wedgeEllipseCallou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Bierstadt" panose="020B0004020202020204" pitchFamily="34" charset="0"/>
              </a:rPr>
              <a:t>?</a:t>
            </a:r>
          </a:p>
        </p:txBody>
      </p:sp>
      <p:pic>
        <p:nvPicPr>
          <p:cNvPr id="33" name="Picture 16" descr="Devil - Free smileys icons">
            <a:extLst>
              <a:ext uri="{FF2B5EF4-FFF2-40B4-BE49-F238E27FC236}">
                <a16:creationId xmlns:a16="http://schemas.microsoft.com/office/drawing/2014/main" id="{763C15F2-1839-BA89-3FB3-A543569FE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8930" y="6032726"/>
            <a:ext cx="440397" cy="4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8E475C3-EAD2-601D-AC09-42E2A80FD691}"/>
              </a:ext>
            </a:extLst>
          </p:cNvPr>
          <p:cNvSpPr txBox="1"/>
          <p:nvPr/>
        </p:nvSpPr>
        <p:spPr>
          <a:xfrm>
            <a:off x="11534511" y="15300003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Bierstadt" panose="020B0004020202020204" pitchFamily="34" charset="0"/>
              </a:rPr>
              <a:t>Linear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F01CADF-92C5-CEC6-1743-337B05744EA5}"/>
              </a:ext>
            </a:extLst>
          </p:cNvPr>
          <p:cNvSpPr/>
          <p:nvPr/>
        </p:nvSpPr>
        <p:spPr>
          <a:xfrm>
            <a:off x="16868200" y="9719140"/>
            <a:ext cx="703083" cy="17628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414440-A27B-F9BA-9545-9AC6990778BD}"/>
              </a:ext>
            </a:extLst>
          </p:cNvPr>
          <p:cNvSpPr txBox="1"/>
          <p:nvPr/>
        </p:nvSpPr>
        <p:spPr>
          <a:xfrm>
            <a:off x="15258044" y="15321466"/>
            <a:ext cx="1879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Bierstadt" panose="020B0004020202020204" pitchFamily="34" charset="0"/>
              </a:rPr>
              <a:t>Partitioning</a:t>
            </a:r>
            <a:r>
              <a:rPr lang="en-US" sz="2400" dirty="0">
                <a:solidFill>
                  <a:srgbClr val="861F41"/>
                </a:solidFill>
                <a:latin typeface="Bierstadt" panose="020B0004020202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D5103DF-2AAD-ABF3-F0F7-137508A8818E}"/>
                  </a:ext>
                </a:extLst>
              </p:cNvPr>
              <p:cNvSpPr/>
              <p:nvPr/>
            </p:nvSpPr>
            <p:spPr>
              <a:xfrm>
                <a:off x="16990242" y="10377165"/>
                <a:ext cx="457200" cy="45720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D5103DF-2AAD-ABF3-F0F7-137508A88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0242" y="10377165"/>
                <a:ext cx="457200" cy="457200"/>
              </a:xfrm>
              <a:prstGeom prst="ellipse">
                <a:avLst/>
              </a:prstGeom>
              <a:blipFill>
                <a:blip r:embed="rId28"/>
                <a:stretch>
                  <a:fillRect l="-13158" b="-2632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38B1F1B-078A-7177-D472-571C33B88F64}"/>
                  </a:ext>
                </a:extLst>
              </p:cNvPr>
              <p:cNvSpPr/>
              <p:nvPr/>
            </p:nvSpPr>
            <p:spPr>
              <a:xfrm>
                <a:off x="16991622" y="10910857"/>
                <a:ext cx="457200" cy="45720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38B1F1B-078A-7177-D472-571C33B88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622" y="10910857"/>
                <a:ext cx="457200" cy="457200"/>
              </a:xfrm>
              <a:prstGeom prst="ellipse">
                <a:avLst/>
              </a:prstGeom>
              <a:blipFill>
                <a:blip r:embed="rId29"/>
                <a:stretch>
                  <a:fillRect l="-13158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6F9B9AC-F7E5-4D58-D5F1-7165BBA116FF}"/>
                  </a:ext>
                </a:extLst>
              </p:cNvPr>
              <p:cNvSpPr txBox="1"/>
              <p:nvPr/>
            </p:nvSpPr>
            <p:spPr>
              <a:xfrm>
                <a:off x="11480537" y="14807918"/>
                <a:ext cx="123014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𝐎</m:t>
                      </m:r>
                      <m:d>
                        <m:dPr>
                          <m:ctrlPr>
                            <a:rPr lang="en-US" sz="3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</m:d>
                    </m:oMath>
                  </m:oMathPara>
                </a14:m>
                <a:endParaRPr lang="en-US" sz="30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6F9B9AC-F7E5-4D58-D5F1-7165BBA11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0537" y="14807918"/>
                <a:ext cx="1230144" cy="553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7615224-8430-6C99-A71F-9FDC910C4A62}"/>
                  </a:ext>
                </a:extLst>
              </p:cNvPr>
              <p:cNvSpPr txBox="1"/>
              <p:nvPr/>
            </p:nvSpPr>
            <p:spPr>
              <a:xfrm>
                <a:off x="15419217" y="14749891"/>
                <a:ext cx="1521891" cy="642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3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sz="30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7615224-8430-6C99-A71F-9FDC910C4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9217" y="14749891"/>
                <a:ext cx="1521891" cy="6424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34C1EDBC-2227-8246-488D-2642F4B6AA1A}"/>
              </a:ext>
            </a:extLst>
          </p:cNvPr>
          <p:cNvSpPr txBox="1"/>
          <p:nvPr/>
        </p:nvSpPr>
        <p:spPr>
          <a:xfrm>
            <a:off x="19664065" y="15338611"/>
            <a:ext cx="327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Bierstadt" panose="020B0004020202020204" pitchFamily="34" charset="0"/>
              </a:rPr>
              <a:t>Recursive Partitioning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A642688-75AE-5EBF-4F44-F69C2A6B0D11}"/>
              </a:ext>
            </a:extLst>
          </p:cNvPr>
          <p:cNvSpPr/>
          <p:nvPr/>
        </p:nvSpPr>
        <p:spPr>
          <a:xfrm>
            <a:off x="22649167" y="10891097"/>
            <a:ext cx="703384" cy="14277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E32C54-7E21-B785-DCBB-132638594ABF}"/>
              </a:ext>
            </a:extLst>
          </p:cNvPr>
          <p:cNvSpPr/>
          <p:nvPr/>
        </p:nvSpPr>
        <p:spPr>
          <a:xfrm>
            <a:off x="22641383" y="12397602"/>
            <a:ext cx="703384" cy="14277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D627BA4-032F-3F5B-F743-B4937A6D8606}"/>
                  </a:ext>
                </a:extLst>
              </p:cNvPr>
              <p:cNvSpPr/>
              <p:nvPr/>
            </p:nvSpPr>
            <p:spPr>
              <a:xfrm>
                <a:off x="22738104" y="10988467"/>
                <a:ext cx="485192" cy="50716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D627BA4-032F-3F5B-F743-B4937A6D8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104" y="10988467"/>
                <a:ext cx="485192" cy="507169"/>
              </a:xfrm>
              <a:prstGeom prst="ellipse">
                <a:avLst/>
              </a:prstGeom>
              <a:blipFill>
                <a:blip r:embed="rId32"/>
                <a:stretch>
                  <a:fillRect l="-73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8C45AC8-976C-1BE8-B578-27B41CE6CF90}"/>
                  </a:ext>
                </a:extLst>
              </p:cNvPr>
              <p:cNvSpPr/>
              <p:nvPr/>
            </p:nvSpPr>
            <p:spPr>
              <a:xfrm>
                <a:off x="22725629" y="11656475"/>
                <a:ext cx="485192" cy="50716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8C45AC8-976C-1BE8-B578-27B41CE6C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5629" y="11656475"/>
                <a:ext cx="485192" cy="507169"/>
              </a:xfrm>
              <a:prstGeom prst="ellipse">
                <a:avLst/>
              </a:prstGeom>
              <a:blipFill>
                <a:blip r:embed="rId33"/>
                <a:stretch>
                  <a:fillRect l="-73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BC9DF72A-8B46-03F0-D13F-E629F821E11A}"/>
                  </a:ext>
                </a:extLst>
              </p:cNvPr>
              <p:cNvSpPr/>
              <p:nvPr/>
            </p:nvSpPr>
            <p:spPr>
              <a:xfrm>
                <a:off x="22738104" y="12487747"/>
                <a:ext cx="485192" cy="50716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BC9DF72A-8B46-03F0-D13F-E629F821E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104" y="12487747"/>
                <a:ext cx="485192" cy="507169"/>
              </a:xfrm>
              <a:prstGeom prst="ellipse">
                <a:avLst/>
              </a:prstGeom>
              <a:blipFill>
                <a:blip r:embed="rId34"/>
                <a:stretch>
                  <a:fillRect l="-73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345D31E-3985-9A8D-AA3E-6A6FB1AF12A4}"/>
                  </a:ext>
                </a:extLst>
              </p:cNvPr>
              <p:cNvSpPr/>
              <p:nvPr/>
            </p:nvSpPr>
            <p:spPr>
              <a:xfrm>
                <a:off x="22750378" y="13188700"/>
                <a:ext cx="485192" cy="50716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345D31E-3985-9A8D-AA3E-6A6FB1AF1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0378" y="13188700"/>
                <a:ext cx="485192" cy="507169"/>
              </a:xfrm>
              <a:prstGeom prst="ellipse">
                <a:avLst/>
              </a:prstGeom>
              <a:blipFill>
                <a:blip r:embed="rId35"/>
                <a:stretch>
                  <a:fillRect l="-73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0EA7598-2961-05CA-1738-A0C23A9EFC5B}"/>
                  </a:ext>
                </a:extLst>
              </p:cNvPr>
              <p:cNvSpPr/>
              <p:nvPr/>
            </p:nvSpPr>
            <p:spPr>
              <a:xfrm>
                <a:off x="16990041" y="9839467"/>
                <a:ext cx="457200" cy="45720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0EA7598-2961-05CA-1738-A0C23A9EF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0041" y="9839467"/>
                <a:ext cx="457200" cy="457200"/>
              </a:xfrm>
              <a:prstGeom prst="ellipse">
                <a:avLst/>
              </a:prstGeom>
              <a:blipFill>
                <a:blip r:embed="rId36"/>
                <a:stretch>
                  <a:fillRect l="-13158" b="-2632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ctangle 118">
            <a:extLst>
              <a:ext uri="{FF2B5EF4-FFF2-40B4-BE49-F238E27FC236}">
                <a16:creationId xmlns:a16="http://schemas.microsoft.com/office/drawing/2014/main" id="{6375186D-96DF-D200-2292-E35260DDF907}"/>
              </a:ext>
            </a:extLst>
          </p:cNvPr>
          <p:cNvSpPr/>
          <p:nvPr/>
        </p:nvSpPr>
        <p:spPr>
          <a:xfrm>
            <a:off x="16866645" y="11565226"/>
            <a:ext cx="703083" cy="1721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D5BDAA84-C800-F15D-EB50-F97062A72BE6}"/>
                  </a:ext>
                </a:extLst>
              </p:cNvPr>
              <p:cNvSpPr/>
              <p:nvPr/>
            </p:nvSpPr>
            <p:spPr>
              <a:xfrm>
                <a:off x="16988687" y="12202367"/>
                <a:ext cx="457200" cy="45720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D5BDAA84-C800-F15D-EB50-F97062A72B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8687" y="12202367"/>
                <a:ext cx="457200" cy="457200"/>
              </a:xfrm>
              <a:prstGeom prst="ellipse">
                <a:avLst/>
              </a:prstGeom>
              <a:blipFill>
                <a:blip r:embed="rId37"/>
                <a:stretch>
                  <a:fillRect l="-13158" b="-2632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DDFBF8EC-B2E4-4CF1-2A5B-321208569694}"/>
                  </a:ext>
                </a:extLst>
              </p:cNvPr>
              <p:cNvSpPr/>
              <p:nvPr/>
            </p:nvSpPr>
            <p:spPr>
              <a:xfrm>
                <a:off x="16990067" y="12736059"/>
                <a:ext cx="457200" cy="45720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DDFBF8EC-B2E4-4CF1-2A5B-3212085696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0067" y="12736059"/>
                <a:ext cx="457200" cy="457200"/>
              </a:xfrm>
              <a:prstGeom prst="ellipse">
                <a:avLst/>
              </a:prstGeom>
              <a:blipFill>
                <a:blip r:embed="rId38"/>
                <a:stretch>
                  <a:fillRect l="-13158" b="-2632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1887DA4-5F41-591F-3F43-984B186ECAE8}"/>
                  </a:ext>
                </a:extLst>
              </p:cNvPr>
              <p:cNvSpPr/>
              <p:nvPr/>
            </p:nvSpPr>
            <p:spPr>
              <a:xfrm>
                <a:off x="16988486" y="11664669"/>
                <a:ext cx="457200" cy="45720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1887DA4-5F41-591F-3F43-984B186EC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8486" y="11664669"/>
                <a:ext cx="457200" cy="457200"/>
              </a:xfrm>
              <a:prstGeom prst="ellipse">
                <a:avLst/>
              </a:prstGeom>
              <a:blipFill>
                <a:blip r:embed="rId39"/>
                <a:stretch>
                  <a:fillRect l="-13158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Rectangle 122">
            <a:extLst>
              <a:ext uri="{FF2B5EF4-FFF2-40B4-BE49-F238E27FC236}">
                <a16:creationId xmlns:a16="http://schemas.microsoft.com/office/drawing/2014/main" id="{7151A8BA-C5DB-0A8F-3E96-601ED598A987}"/>
              </a:ext>
            </a:extLst>
          </p:cNvPr>
          <p:cNvSpPr/>
          <p:nvPr/>
        </p:nvSpPr>
        <p:spPr>
          <a:xfrm>
            <a:off x="16866645" y="13402692"/>
            <a:ext cx="703083" cy="1721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D80EDAB8-B638-350C-E66E-C8630BEA7F4A}"/>
                  </a:ext>
                </a:extLst>
              </p:cNvPr>
              <p:cNvSpPr/>
              <p:nvPr/>
            </p:nvSpPr>
            <p:spPr>
              <a:xfrm>
                <a:off x="16988687" y="14023179"/>
                <a:ext cx="457200" cy="45720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D80EDAB8-B638-350C-E66E-C8630BEA7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8687" y="14023179"/>
                <a:ext cx="457200" cy="457200"/>
              </a:xfrm>
              <a:prstGeom prst="ellipse">
                <a:avLst/>
              </a:prstGeom>
              <a:blipFill>
                <a:blip r:embed="rId40"/>
                <a:stretch>
                  <a:fillRect l="-13158" b="-2632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C4B3C95-419C-24B5-5180-6246B40F1EED}"/>
                  </a:ext>
                </a:extLst>
              </p:cNvPr>
              <p:cNvSpPr/>
              <p:nvPr/>
            </p:nvSpPr>
            <p:spPr>
              <a:xfrm>
                <a:off x="16990067" y="14556871"/>
                <a:ext cx="457200" cy="45720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C4B3C95-419C-24B5-5180-6246B40F1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0067" y="14556871"/>
                <a:ext cx="457200" cy="457200"/>
              </a:xfrm>
              <a:prstGeom prst="ellipse">
                <a:avLst/>
              </a:prstGeom>
              <a:blipFill>
                <a:blip r:embed="rId41"/>
                <a:stretch>
                  <a:fillRect l="-13158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EF3F0925-D32F-BD3B-341A-E9E6BEF968C5}"/>
                  </a:ext>
                </a:extLst>
              </p:cNvPr>
              <p:cNvSpPr/>
              <p:nvPr/>
            </p:nvSpPr>
            <p:spPr>
              <a:xfrm>
                <a:off x="16988486" y="13485481"/>
                <a:ext cx="457200" cy="45720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EF3F0925-D32F-BD3B-341A-E9E6BEF96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8486" y="13485481"/>
                <a:ext cx="457200" cy="457200"/>
              </a:xfrm>
              <a:prstGeom prst="ellipse">
                <a:avLst/>
              </a:prstGeom>
              <a:blipFill>
                <a:blip r:embed="rId42"/>
                <a:stretch>
                  <a:fillRect l="-13158" b="-2632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EA3048B-7076-B4E7-0B3E-2708883C0582}"/>
                  </a:ext>
                </a:extLst>
              </p:cNvPr>
              <p:cNvSpPr txBox="1"/>
              <p:nvPr/>
            </p:nvSpPr>
            <p:spPr>
              <a:xfrm>
                <a:off x="19618894" y="14218354"/>
                <a:ext cx="3181577" cy="1150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3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e>
                                <m:sup>
                                  <m:r>
                                    <a:rPr lang="en-US" sz="3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sz="3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3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  <m:r>
                                <a:rPr lang="en-US" sz="3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  <m:d>
                                <m:dPr>
                                  <m:ctrlPr>
                                    <a:rPr lang="en-US" sz="3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d>
                              <m:r>
                                <a:rPr lang="en-US" sz="3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EA3048B-7076-B4E7-0B3E-2708883C0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894" y="14218354"/>
                <a:ext cx="3181577" cy="1150764"/>
              </a:xfrm>
              <a:prstGeom prst="rect">
                <a:avLst/>
              </a:prstGeom>
              <a:blipFill>
                <a:blip r:embed="rId43"/>
                <a:stretch>
                  <a:fillRect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TextBox 132">
            <a:extLst>
              <a:ext uri="{FF2B5EF4-FFF2-40B4-BE49-F238E27FC236}">
                <a16:creationId xmlns:a16="http://schemas.microsoft.com/office/drawing/2014/main" id="{C671A2AD-D262-A75B-3CA0-78E8D3ECC26F}"/>
              </a:ext>
            </a:extLst>
          </p:cNvPr>
          <p:cNvSpPr txBox="1"/>
          <p:nvPr/>
        </p:nvSpPr>
        <p:spPr>
          <a:xfrm>
            <a:off x="10150130" y="7424450"/>
            <a:ext cx="13533833" cy="1331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02060"/>
                </a:solidFill>
                <a:latin typeface="Bierstadt" panose="020B0004020202020204" pitchFamily="34" charset="0"/>
              </a:rPr>
              <a:t>A New Primitive: Hidden-ID KAE, </a:t>
            </a: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which</a:t>
            </a:r>
            <a:r>
              <a:rPr lang="en-US" sz="2800" b="1" dirty="0">
                <a:solidFill>
                  <a:srgbClr val="002060"/>
                </a:solidFill>
                <a:latin typeface="Bierstadt" panose="020B0004020202020204" pitchFamily="34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can prevent keyword-guessing attacks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02060"/>
                </a:solidFill>
                <a:latin typeface="Bierstadt" panose="020B0004020202020204" pitchFamily="34" charset="0"/>
              </a:rPr>
              <a:t>Remarkable Features</a:t>
            </a: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: Confidentiality, Anonymity, and </a:t>
            </a:r>
            <a:r>
              <a:rPr lang="en-US" sz="2800" i="1" dirty="0">
                <a:solidFill>
                  <a:srgbClr val="002060"/>
                </a:solidFill>
                <a:latin typeface="Bierstadt" panose="020B0004020202020204" pitchFamily="34" charset="0"/>
              </a:rPr>
              <a:t>Aggregated-Key with Hidden-ID</a:t>
            </a:r>
          </a:p>
        </p:txBody>
      </p:sp>
      <p:pic>
        <p:nvPicPr>
          <p:cNvPr id="135" name="Picture 134" descr="A yellow light bulb with a tick mark on it&#10;&#10;Description automatically generated">
            <a:extLst>
              <a:ext uri="{FF2B5EF4-FFF2-40B4-BE49-F238E27FC236}">
                <a16:creationId xmlns:a16="http://schemas.microsoft.com/office/drawing/2014/main" id="{7FA45240-433C-C70D-6CFD-B141FFE1604B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312303" y="5809155"/>
            <a:ext cx="1080975" cy="1080975"/>
          </a:xfrm>
          <a:prstGeom prst="rect">
            <a:avLst/>
          </a:prstGeom>
        </p:spPr>
      </p:pic>
      <p:pic>
        <p:nvPicPr>
          <p:cNvPr id="136" name="Picture 135" descr="A blue and white target with a red arrow&#10;&#10;Description automatically generated">
            <a:extLst>
              <a:ext uri="{FF2B5EF4-FFF2-40B4-BE49-F238E27FC236}">
                <a16:creationId xmlns:a16="http://schemas.microsoft.com/office/drawing/2014/main" id="{1ADFD4C7-4F80-636F-14D7-EFF462DB7A0D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953324" y="19283724"/>
            <a:ext cx="1524937" cy="1524937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9D268027-B182-0BB1-EFE3-5BD54320720F}"/>
              </a:ext>
            </a:extLst>
          </p:cNvPr>
          <p:cNvSpPr txBox="1"/>
          <p:nvPr/>
        </p:nvSpPr>
        <p:spPr>
          <a:xfrm>
            <a:off x="123860" y="18681080"/>
            <a:ext cx="8445645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u="sng" dirty="0">
                <a:latin typeface="Bierstadt" panose="020B0004020202020204" pitchFamily="34" charset="0"/>
              </a:rPr>
              <a:t>Our Contributions</a:t>
            </a:r>
            <a:r>
              <a:rPr lang="en-US" sz="3200" b="1" dirty="0">
                <a:latin typeface="Bierstadt" panose="020B0004020202020204" pitchFamily="34" charset="0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ierstadt" panose="020B0004020202020204" pitchFamily="34" charset="0"/>
              </a:rPr>
              <a:t>Enhance security guarantees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ierstadt" panose="020B0004020202020204" pitchFamily="34" charset="0"/>
              </a:rPr>
              <a:t>Optimize server-side search complexity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ierstadt" panose="020B0004020202020204" pitchFamily="34" charset="0"/>
              </a:rPr>
              <a:t>Ensure forward privacy without costly rebuild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E32E37A1-BF43-0D7E-7E4E-D604749F72E0}"/>
                  </a:ext>
                </a:extLst>
              </p:cNvPr>
              <p:cNvSpPr/>
              <p:nvPr/>
            </p:nvSpPr>
            <p:spPr>
              <a:xfrm>
                <a:off x="12338947" y="16992778"/>
                <a:ext cx="540451" cy="544374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E32E37A1-BF43-0D7E-7E4E-D604749F7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8947" y="16992778"/>
                <a:ext cx="540451" cy="544374"/>
              </a:xfrm>
              <a:prstGeom prst="ellipse">
                <a:avLst/>
              </a:prstGeom>
              <a:blipFill>
                <a:blip r:embed="rId46"/>
                <a:stretch>
                  <a:fillRect l="-10870" b="-14894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B2E8185F-63A1-3B16-7580-75F01C39B57D}"/>
                  </a:ext>
                </a:extLst>
              </p:cNvPr>
              <p:cNvSpPr/>
              <p:nvPr/>
            </p:nvSpPr>
            <p:spPr>
              <a:xfrm>
                <a:off x="10975142" y="18441940"/>
                <a:ext cx="540451" cy="544374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B2E8185F-63A1-3B16-7580-75F01C39B5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142" y="18441940"/>
                <a:ext cx="540451" cy="544374"/>
              </a:xfrm>
              <a:prstGeom prst="ellipse">
                <a:avLst/>
              </a:prstGeom>
              <a:blipFill>
                <a:blip r:embed="rId47"/>
                <a:stretch>
                  <a:fillRect l="-10638" b="-14894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4278FC1-C607-10EA-EE6F-50395113BAD0}"/>
                  </a:ext>
                </a:extLst>
              </p:cNvPr>
              <p:cNvSpPr/>
              <p:nvPr/>
            </p:nvSpPr>
            <p:spPr>
              <a:xfrm>
                <a:off x="13464712" y="18441940"/>
                <a:ext cx="540451" cy="544374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4278FC1-C607-10EA-EE6F-50395113BA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4712" y="18441940"/>
                <a:ext cx="540451" cy="544374"/>
              </a:xfrm>
              <a:prstGeom prst="ellipse">
                <a:avLst/>
              </a:prstGeom>
              <a:blipFill>
                <a:blip r:embed="rId48"/>
                <a:stretch>
                  <a:fillRect l="-10870" b="-14894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345D6CBA-ACF4-A0B8-87EC-FC7E78929887}"/>
                  </a:ext>
                </a:extLst>
              </p:cNvPr>
              <p:cNvSpPr/>
              <p:nvPr/>
            </p:nvSpPr>
            <p:spPr>
              <a:xfrm>
                <a:off x="10129933" y="19864243"/>
                <a:ext cx="540451" cy="544374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11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345D6CBA-ACF4-A0B8-87EC-FC7E78929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933" y="19864243"/>
                <a:ext cx="540451" cy="544374"/>
              </a:xfrm>
              <a:prstGeom prst="ellipse">
                <a:avLst/>
              </a:prstGeom>
              <a:blipFill>
                <a:blip r:embed="rId49"/>
                <a:stretch>
                  <a:fillRect l="-28261" r="-6522" b="-14894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C0781139-5303-95B0-BA29-635A082502BB}"/>
                  </a:ext>
                </a:extLst>
              </p:cNvPr>
              <p:cNvSpPr/>
              <p:nvPr/>
            </p:nvSpPr>
            <p:spPr>
              <a:xfrm>
                <a:off x="11627759" y="19838166"/>
                <a:ext cx="540451" cy="544374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12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C0781139-5303-95B0-BA29-635A08250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7759" y="19838166"/>
                <a:ext cx="540451" cy="544374"/>
              </a:xfrm>
              <a:prstGeom prst="ellipse">
                <a:avLst/>
              </a:prstGeom>
              <a:blipFill>
                <a:blip r:embed="rId50"/>
                <a:stretch>
                  <a:fillRect l="-27660" r="-6383" b="-14894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C2793431-4BD8-3A6E-DD7B-C3195921EAC9}"/>
                  </a:ext>
                </a:extLst>
              </p:cNvPr>
              <p:cNvSpPr/>
              <p:nvPr/>
            </p:nvSpPr>
            <p:spPr>
              <a:xfrm>
                <a:off x="12667842" y="19849617"/>
                <a:ext cx="540451" cy="544374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21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C2793431-4BD8-3A6E-DD7B-C3195921E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7842" y="19849617"/>
                <a:ext cx="540451" cy="544374"/>
              </a:xfrm>
              <a:prstGeom prst="ellipse">
                <a:avLst/>
              </a:prstGeom>
              <a:blipFill>
                <a:blip r:embed="rId51"/>
                <a:stretch>
                  <a:fillRect l="-28261" r="-4348" b="-14894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984535B-7227-3002-6B3A-9A2A04FD95A1}"/>
                  </a:ext>
                </a:extLst>
              </p:cNvPr>
              <p:cNvSpPr/>
              <p:nvPr/>
            </p:nvSpPr>
            <p:spPr>
              <a:xfrm>
                <a:off x="14272033" y="19814555"/>
                <a:ext cx="540451" cy="544374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22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984535B-7227-3002-6B3A-9A2A04FD9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2033" y="19814555"/>
                <a:ext cx="540451" cy="544374"/>
              </a:xfrm>
              <a:prstGeom prst="ellipse">
                <a:avLst/>
              </a:prstGeom>
              <a:blipFill>
                <a:blip r:embed="rId52"/>
                <a:stretch>
                  <a:fillRect l="-28261" r="-6522" b="-14894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8002666-6863-7D11-3C60-C05BE366080F}"/>
              </a:ext>
            </a:extLst>
          </p:cNvPr>
          <p:cNvCxnSpPr>
            <a:stCxn id="138" idx="3"/>
            <a:endCxn id="139" idx="0"/>
          </p:cNvCxnSpPr>
          <p:nvPr/>
        </p:nvCxnSpPr>
        <p:spPr>
          <a:xfrm flipH="1">
            <a:off x="11245368" y="17457430"/>
            <a:ext cx="1172726" cy="9845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2A2F46FD-3FA8-A92D-F253-F6BA9B3B2B15}"/>
              </a:ext>
            </a:extLst>
          </p:cNvPr>
          <p:cNvCxnSpPr>
            <a:cxnSpLocks/>
            <a:stCxn id="138" idx="5"/>
            <a:endCxn id="140" idx="0"/>
          </p:cNvCxnSpPr>
          <p:nvPr/>
        </p:nvCxnSpPr>
        <p:spPr>
          <a:xfrm>
            <a:off x="12800251" y="17457430"/>
            <a:ext cx="934687" cy="9845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3A404C5-82A9-07FB-3C29-1150015AD530}"/>
              </a:ext>
            </a:extLst>
          </p:cNvPr>
          <p:cNvCxnSpPr>
            <a:cxnSpLocks/>
            <a:stCxn id="139" idx="3"/>
            <a:endCxn id="142" idx="0"/>
          </p:cNvCxnSpPr>
          <p:nvPr/>
        </p:nvCxnSpPr>
        <p:spPr>
          <a:xfrm flipH="1">
            <a:off x="10400159" y="18906592"/>
            <a:ext cx="654130" cy="9576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7FB5DC3-4DA4-66AC-BD9D-ABD94310821A}"/>
              </a:ext>
            </a:extLst>
          </p:cNvPr>
          <p:cNvCxnSpPr>
            <a:cxnSpLocks/>
            <a:stCxn id="139" idx="5"/>
            <a:endCxn id="143" idx="0"/>
          </p:cNvCxnSpPr>
          <p:nvPr/>
        </p:nvCxnSpPr>
        <p:spPr>
          <a:xfrm>
            <a:off x="11436446" y="18906592"/>
            <a:ext cx="461539" cy="9315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3324FC15-FDC7-57CF-DDD6-3AD06ACD8295}"/>
              </a:ext>
            </a:extLst>
          </p:cNvPr>
          <p:cNvCxnSpPr>
            <a:cxnSpLocks/>
            <a:stCxn id="140" idx="3"/>
            <a:endCxn id="144" idx="0"/>
          </p:cNvCxnSpPr>
          <p:nvPr/>
        </p:nvCxnSpPr>
        <p:spPr>
          <a:xfrm flipH="1">
            <a:off x="12938068" y="18906592"/>
            <a:ext cx="605791" cy="9430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015F8FF1-FF75-F57F-D3F7-CB22DA8090A6}"/>
              </a:ext>
            </a:extLst>
          </p:cNvPr>
          <p:cNvCxnSpPr>
            <a:cxnSpLocks/>
            <a:stCxn id="140" idx="5"/>
            <a:endCxn id="145" idx="0"/>
          </p:cNvCxnSpPr>
          <p:nvPr/>
        </p:nvCxnSpPr>
        <p:spPr>
          <a:xfrm>
            <a:off x="13926016" y="18906592"/>
            <a:ext cx="616243" cy="90796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609E1301-CDB5-FFA5-877C-2C02F91F128A}"/>
              </a:ext>
            </a:extLst>
          </p:cNvPr>
          <p:cNvSpPr txBox="1"/>
          <p:nvPr/>
        </p:nvSpPr>
        <p:spPr>
          <a:xfrm>
            <a:off x="10112535" y="21113516"/>
            <a:ext cx="4747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Bierstadt" panose="020B0004020202020204" pitchFamily="34" charset="0"/>
              </a:rPr>
              <a:t>Tree-based Epoch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7" name="Table 166">
                <a:extLst>
                  <a:ext uri="{FF2B5EF4-FFF2-40B4-BE49-F238E27FC236}">
                    <a16:creationId xmlns:a16="http://schemas.microsoft.com/office/drawing/2014/main" id="{FE99BA82-40CB-2CE2-0B9F-DD0D8A8F92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8045087"/>
                  </p:ext>
                </p:extLst>
              </p:nvPr>
            </p:nvGraphicFramePr>
            <p:xfrm>
              <a:off x="15224975" y="16941879"/>
              <a:ext cx="8312416" cy="1976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8191">
                      <a:extLst>
                        <a:ext uri="{9D8B030D-6E8A-4147-A177-3AD203B41FA5}">
                          <a16:colId xmlns:a16="http://schemas.microsoft.com/office/drawing/2014/main" val="2599512027"/>
                        </a:ext>
                      </a:extLst>
                    </a:gridCol>
                    <a:gridCol w="1116114">
                      <a:extLst>
                        <a:ext uri="{9D8B030D-6E8A-4147-A177-3AD203B41FA5}">
                          <a16:colId xmlns:a16="http://schemas.microsoft.com/office/drawing/2014/main" val="3244649177"/>
                        </a:ext>
                      </a:extLst>
                    </a:gridCol>
                    <a:gridCol w="1798320">
                      <a:extLst>
                        <a:ext uri="{9D8B030D-6E8A-4147-A177-3AD203B41FA5}">
                          <a16:colId xmlns:a16="http://schemas.microsoft.com/office/drawing/2014/main" val="4287259059"/>
                        </a:ext>
                      </a:extLst>
                    </a:gridCol>
                    <a:gridCol w="1310640">
                      <a:extLst>
                        <a:ext uri="{9D8B030D-6E8A-4147-A177-3AD203B41FA5}">
                          <a16:colId xmlns:a16="http://schemas.microsoft.com/office/drawing/2014/main" val="2321174594"/>
                        </a:ext>
                      </a:extLst>
                    </a:gridCol>
                    <a:gridCol w="954175">
                      <a:extLst>
                        <a:ext uri="{9D8B030D-6E8A-4147-A177-3AD203B41FA5}">
                          <a16:colId xmlns:a16="http://schemas.microsoft.com/office/drawing/2014/main" val="4109650408"/>
                        </a:ext>
                      </a:extLst>
                    </a:gridCol>
                    <a:gridCol w="1392785">
                      <a:extLst>
                        <a:ext uri="{9D8B030D-6E8A-4147-A177-3AD203B41FA5}">
                          <a16:colId xmlns:a16="http://schemas.microsoft.com/office/drawing/2014/main" val="2564705364"/>
                        </a:ext>
                      </a:extLst>
                    </a:gridCol>
                    <a:gridCol w="982191">
                      <a:extLst>
                        <a:ext uri="{9D8B030D-6E8A-4147-A177-3AD203B41FA5}">
                          <a16:colId xmlns:a16="http://schemas.microsoft.com/office/drawing/2014/main" val="3217666009"/>
                        </a:ext>
                      </a:extLst>
                    </a:gridCol>
                  </a:tblGrid>
                  <a:tr h="9882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6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sz="2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600" b="1" dirty="0">
                            <a:latin typeface="Bierstadt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6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sz="2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600" b="1" dirty="0">
                            <a:latin typeface="Bierstadt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6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sz="2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600" b="1" dirty="0">
                            <a:latin typeface="Bierstadt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6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sz="2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600" b="1" dirty="0">
                            <a:latin typeface="Bierstadt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6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sz="2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600" b="1" dirty="0">
                            <a:latin typeface="Bierstadt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6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sz="2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600" b="1" dirty="0">
                            <a:latin typeface="Bierstadt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6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sz="2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600" b="1" dirty="0">
                            <a:latin typeface="Bierstadt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6359670"/>
                      </a:ext>
                    </a:extLst>
                  </a:tr>
                  <a:tr h="9882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600" dirty="0">
                            <a:latin typeface="Bierstadt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atin typeface="Bierstadt" panose="020B0004020202020204" pitchFamily="34" charset="0"/>
                            </a:rPr>
                            <a:t>{1, 2}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atin typeface="Bierstadt" panose="020B0004020202020204" pitchFamily="34" charset="0"/>
                            </a:rPr>
                            <a:t>{11, 12, 2}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atin typeface="Bierstadt" panose="020B0004020202020204" pitchFamily="34" charset="0"/>
                            </a:rPr>
                            <a:t>{12, 2}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atin typeface="Bierstadt" panose="020B0004020202020204" pitchFamily="34" charset="0"/>
                            </a:rPr>
                            <a:t>{2}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atin typeface="Bierstadt" panose="020B0004020202020204" pitchFamily="34" charset="0"/>
                            </a:rPr>
                            <a:t>{21, 22}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atin typeface="Bierstadt" panose="020B0004020202020204" pitchFamily="34" charset="0"/>
                            </a:rPr>
                            <a:t>{2}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34155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7" name="Table 166">
                <a:extLst>
                  <a:ext uri="{FF2B5EF4-FFF2-40B4-BE49-F238E27FC236}">
                    <a16:creationId xmlns:a16="http://schemas.microsoft.com/office/drawing/2014/main" id="{FE99BA82-40CB-2CE2-0B9F-DD0D8A8F92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8045087"/>
                  </p:ext>
                </p:extLst>
              </p:nvPr>
            </p:nvGraphicFramePr>
            <p:xfrm>
              <a:off x="15224975" y="16941879"/>
              <a:ext cx="8312416" cy="1976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8191">
                      <a:extLst>
                        <a:ext uri="{9D8B030D-6E8A-4147-A177-3AD203B41FA5}">
                          <a16:colId xmlns:a16="http://schemas.microsoft.com/office/drawing/2014/main" val="2599512027"/>
                        </a:ext>
                      </a:extLst>
                    </a:gridCol>
                    <a:gridCol w="1116114">
                      <a:extLst>
                        <a:ext uri="{9D8B030D-6E8A-4147-A177-3AD203B41FA5}">
                          <a16:colId xmlns:a16="http://schemas.microsoft.com/office/drawing/2014/main" val="3244649177"/>
                        </a:ext>
                      </a:extLst>
                    </a:gridCol>
                    <a:gridCol w="1798320">
                      <a:extLst>
                        <a:ext uri="{9D8B030D-6E8A-4147-A177-3AD203B41FA5}">
                          <a16:colId xmlns:a16="http://schemas.microsoft.com/office/drawing/2014/main" val="4287259059"/>
                        </a:ext>
                      </a:extLst>
                    </a:gridCol>
                    <a:gridCol w="1310640">
                      <a:extLst>
                        <a:ext uri="{9D8B030D-6E8A-4147-A177-3AD203B41FA5}">
                          <a16:colId xmlns:a16="http://schemas.microsoft.com/office/drawing/2014/main" val="2321174594"/>
                        </a:ext>
                      </a:extLst>
                    </a:gridCol>
                    <a:gridCol w="954175">
                      <a:extLst>
                        <a:ext uri="{9D8B030D-6E8A-4147-A177-3AD203B41FA5}">
                          <a16:colId xmlns:a16="http://schemas.microsoft.com/office/drawing/2014/main" val="4109650408"/>
                        </a:ext>
                      </a:extLst>
                    </a:gridCol>
                    <a:gridCol w="1392785">
                      <a:extLst>
                        <a:ext uri="{9D8B030D-6E8A-4147-A177-3AD203B41FA5}">
                          <a16:colId xmlns:a16="http://schemas.microsoft.com/office/drawing/2014/main" val="2564705364"/>
                        </a:ext>
                      </a:extLst>
                    </a:gridCol>
                    <a:gridCol w="982191">
                      <a:extLst>
                        <a:ext uri="{9D8B030D-6E8A-4147-A177-3AD203B41FA5}">
                          <a16:colId xmlns:a16="http://schemas.microsoft.com/office/drawing/2014/main" val="3217666009"/>
                        </a:ext>
                      </a:extLst>
                    </a:gridCol>
                  </a:tblGrid>
                  <a:tr h="9882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3"/>
                          <a:stretch>
                            <a:fillRect t="-1282" r="-995000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3"/>
                          <a:stretch>
                            <a:fillRect l="-68182" t="-1282" r="-578409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3"/>
                          <a:stretch>
                            <a:fillRect l="-104225" t="-1282" r="-258451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3"/>
                          <a:stretch>
                            <a:fillRect l="-281553" t="-1282" r="-256311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3"/>
                          <a:stretch>
                            <a:fillRect l="-517105" t="-1282" r="-247368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3"/>
                          <a:stretch>
                            <a:fillRect l="-430275" t="-1282" r="-72477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3"/>
                          <a:stretch>
                            <a:fillRect l="-741026" t="-1282" r="-1282" b="-1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6359670"/>
                      </a:ext>
                    </a:extLst>
                  </a:tr>
                  <a:tr h="9882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3"/>
                          <a:stretch>
                            <a:fillRect t="-101282" r="-995000" b="-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atin typeface="Bierstadt" panose="020B0004020202020204" pitchFamily="34" charset="0"/>
                            </a:rPr>
                            <a:t>{1, 2}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atin typeface="Bierstadt" panose="020B0004020202020204" pitchFamily="34" charset="0"/>
                            </a:rPr>
                            <a:t>{11, 12, 2}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atin typeface="Bierstadt" panose="020B0004020202020204" pitchFamily="34" charset="0"/>
                            </a:rPr>
                            <a:t>{12, 2}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atin typeface="Bierstadt" panose="020B0004020202020204" pitchFamily="34" charset="0"/>
                            </a:rPr>
                            <a:t>{2}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atin typeface="Bierstadt" panose="020B0004020202020204" pitchFamily="34" charset="0"/>
                            </a:rPr>
                            <a:t>{21, 22}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atin typeface="Bierstadt" panose="020B0004020202020204" pitchFamily="34" charset="0"/>
                            </a:rPr>
                            <a:t>{2}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34155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8" name="TextBox 167">
            <a:extLst>
              <a:ext uri="{FF2B5EF4-FFF2-40B4-BE49-F238E27FC236}">
                <a16:creationId xmlns:a16="http://schemas.microsoft.com/office/drawing/2014/main" id="{94980BFE-3B9E-2BA9-F3CE-E04AF0BE5A43}"/>
              </a:ext>
            </a:extLst>
          </p:cNvPr>
          <p:cNvSpPr txBox="1"/>
          <p:nvPr/>
        </p:nvSpPr>
        <p:spPr>
          <a:xfrm>
            <a:off x="11525019" y="17501948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Bierstadt" panose="020B0004020202020204" pitchFamily="34" charset="0"/>
              </a:rPr>
              <a:t>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8DB5D27-3BB2-A305-CA3C-DCCF2AEDAD68}"/>
              </a:ext>
            </a:extLst>
          </p:cNvPr>
          <p:cNvSpPr txBox="1"/>
          <p:nvPr/>
        </p:nvSpPr>
        <p:spPr>
          <a:xfrm>
            <a:off x="13269049" y="17501948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Bierstadt" panose="020B0004020202020204" pitchFamily="34" charset="0"/>
              </a:rPr>
              <a:t>2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230756A-2E29-C06E-A439-9938DD3F648F}"/>
              </a:ext>
            </a:extLst>
          </p:cNvPr>
          <p:cNvSpPr txBox="1"/>
          <p:nvPr/>
        </p:nvSpPr>
        <p:spPr>
          <a:xfrm>
            <a:off x="10403569" y="19055140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Bierstadt" panose="020B0004020202020204" pitchFamily="34" charset="0"/>
              </a:rPr>
              <a:t>1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D8E002E-9D52-1552-5FC1-AD5277410614}"/>
              </a:ext>
            </a:extLst>
          </p:cNvPr>
          <p:cNvSpPr txBox="1"/>
          <p:nvPr/>
        </p:nvSpPr>
        <p:spPr>
          <a:xfrm>
            <a:off x="12937060" y="19021287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Bierstadt" panose="020B0004020202020204" pitchFamily="34" charset="0"/>
              </a:rPr>
              <a:t>1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578F8F8-6375-7F2A-6DE3-536706D13AA2}"/>
              </a:ext>
            </a:extLst>
          </p:cNvPr>
          <p:cNvSpPr txBox="1"/>
          <p:nvPr/>
        </p:nvSpPr>
        <p:spPr>
          <a:xfrm>
            <a:off x="11630417" y="19029306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Bierstadt" panose="020B0004020202020204" pitchFamily="34" charset="0"/>
              </a:rPr>
              <a:t>2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C7488E2-7F22-3BC6-BD12-53D7AFB423A5}"/>
              </a:ext>
            </a:extLst>
          </p:cNvPr>
          <p:cNvSpPr txBox="1"/>
          <p:nvPr/>
        </p:nvSpPr>
        <p:spPr>
          <a:xfrm>
            <a:off x="14182765" y="18970080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Bierstadt" panose="020B0004020202020204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7B42841-B363-2EB8-E15D-A0E3119E002F}"/>
                  </a:ext>
                </a:extLst>
              </p:cNvPr>
              <p:cNvSpPr txBox="1"/>
              <p:nvPr/>
            </p:nvSpPr>
            <p:spPr>
              <a:xfrm>
                <a:off x="15401429" y="19069114"/>
                <a:ext cx="8011412" cy="1375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𝐭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: the smallest set of nodes that includes a prefix of all encoded epoch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7B42841-B363-2EB8-E15D-A0E3119E0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1429" y="19069114"/>
                <a:ext cx="8011412" cy="1375185"/>
              </a:xfrm>
              <a:prstGeom prst="rect">
                <a:avLst/>
              </a:prstGeom>
              <a:blipFill>
                <a:blip r:embed="rId54"/>
                <a:stretch>
                  <a:fillRect l="-1582" r="-1582" b="-1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7" name="Picture 176" descr="A light bulb on a box&#10;&#10;AI-generated content may be incorrect.">
            <a:extLst>
              <a:ext uri="{FF2B5EF4-FFF2-40B4-BE49-F238E27FC236}">
                <a16:creationId xmlns:a16="http://schemas.microsoft.com/office/drawing/2014/main" id="{A4BD3F39-4C7D-0AD1-AAB5-CB76CFB21E40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0110333" y="16385337"/>
            <a:ext cx="1194739" cy="1194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3764668-8285-580F-4A3F-C8D7FB4EB364}"/>
                  </a:ext>
                </a:extLst>
              </p:cNvPr>
              <p:cNvSpPr txBox="1"/>
              <p:nvPr/>
            </p:nvSpPr>
            <p:spPr>
              <a:xfrm>
                <a:off x="15282070" y="20756314"/>
                <a:ext cx="7427226" cy="683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rgbClr val="FF0000"/>
                    </a:solidFill>
                    <a:latin typeface="Bierstadt" panose="020B0004020202020204" pitchFamily="34" charset="0"/>
                  </a:rPr>
                  <a:t>Trade-off: </a:t>
                </a:r>
                <a:r>
                  <a:rPr lang="en-US" sz="28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increase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 in update complexity </a:t>
                </a:r>
                <a:endParaRPr lang="en-US" sz="2800" dirty="0">
                  <a:solidFill>
                    <a:srgbClr val="861F41"/>
                  </a:solidFill>
                  <a:latin typeface="Bierstadt" panose="020B0004020202020204" pitchFamily="34" charset="0"/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3764668-8285-580F-4A3F-C8D7FB4EB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2070" y="20756314"/>
                <a:ext cx="7427226" cy="683392"/>
              </a:xfrm>
              <a:prstGeom prst="rect">
                <a:avLst/>
              </a:prstGeom>
              <a:blipFill>
                <a:blip r:embed="rId56"/>
                <a:stretch>
                  <a:fillRect l="-1195" r="-1195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TextBox 179">
            <a:extLst>
              <a:ext uri="{FF2B5EF4-FFF2-40B4-BE49-F238E27FC236}">
                <a16:creationId xmlns:a16="http://schemas.microsoft.com/office/drawing/2014/main" id="{59F8B2ED-9C3E-FC08-4C78-4BBFF53AF130}"/>
              </a:ext>
            </a:extLst>
          </p:cNvPr>
          <p:cNvSpPr txBox="1"/>
          <p:nvPr/>
        </p:nvSpPr>
        <p:spPr>
          <a:xfrm>
            <a:off x="554698" y="5049796"/>
            <a:ext cx="75237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Bierstadt" panose="020B0004020202020204" pitchFamily="34" charset="0"/>
              </a:rPr>
              <a:t>Users expect the ability to execute search</a:t>
            </a:r>
          </a:p>
        </p:txBody>
      </p:sp>
      <p:pic>
        <p:nvPicPr>
          <p:cNvPr id="181" name="Picture 180" descr="A black and white text&#10;&#10;Description automatically generated">
            <a:extLst>
              <a:ext uri="{FF2B5EF4-FFF2-40B4-BE49-F238E27FC236}">
                <a16:creationId xmlns:a16="http://schemas.microsoft.com/office/drawing/2014/main" id="{6E4070BB-DB9C-EFC3-3B14-386C170F5F4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2499917" y="5815033"/>
            <a:ext cx="3956050" cy="2086575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F9354562-65DB-E497-24A0-4FC2A43CFB9F}"/>
              </a:ext>
            </a:extLst>
          </p:cNvPr>
          <p:cNvSpPr txBox="1"/>
          <p:nvPr/>
        </p:nvSpPr>
        <p:spPr>
          <a:xfrm>
            <a:off x="491519" y="8158908"/>
            <a:ext cx="82251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2060"/>
                </a:solidFill>
                <a:latin typeface="Bierstadt" panose="020B0004020202020204" pitchFamily="34" charset="0"/>
              </a:rPr>
              <a:t>Challenge</a:t>
            </a:r>
            <a:r>
              <a:rPr lang="en-US" sz="3000" dirty="0">
                <a:solidFill>
                  <a:srgbClr val="002060"/>
                </a:solidFill>
                <a:latin typeface="Bierstadt" panose="020B0004020202020204" pitchFamily="34" charset="0"/>
              </a:rPr>
              <a:t>: server cannot decrypt data to search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366159A-08D9-0793-43B1-AF90793C8790}"/>
              </a:ext>
            </a:extLst>
          </p:cNvPr>
          <p:cNvSpPr txBox="1"/>
          <p:nvPr/>
        </p:nvSpPr>
        <p:spPr>
          <a:xfrm>
            <a:off x="105068" y="15127364"/>
            <a:ext cx="7344575" cy="684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An honest reader with a public/private key pair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75A5B2EB-3A14-5D46-5206-E199E5FEF998}"/>
              </a:ext>
            </a:extLst>
          </p:cNvPr>
          <p:cNvSpPr txBox="1"/>
          <p:nvPr/>
        </p:nvSpPr>
        <p:spPr>
          <a:xfrm>
            <a:off x="105068" y="15791549"/>
            <a:ext cx="10928843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solidFill>
                  <a:srgbClr val="002060"/>
                </a:solidFill>
                <a:latin typeface="Bierstadt" panose="020B0004020202020204" pitchFamily="34" charset="0"/>
              </a:rPr>
              <a:t>Multiple</a:t>
            </a: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 writers, where each owns its independent database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210911F-743D-588A-F165-9F69A126FD26}"/>
              </a:ext>
            </a:extLst>
          </p:cNvPr>
          <p:cNvSpPr txBox="1"/>
          <p:nvPr/>
        </p:nvSpPr>
        <p:spPr>
          <a:xfrm>
            <a:off x="105067" y="16460359"/>
            <a:ext cx="9654465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A server that stores database of writers and executes queries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3DBC856-1440-6976-2603-492906344824}"/>
              </a:ext>
            </a:extLst>
          </p:cNvPr>
          <p:cNvSpPr txBox="1"/>
          <p:nvPr/>
        </p:nvSpPr>
        <p:spPr>
          <a:xfrm>
            <a:off x="70578" y="17251652"/>
            <a:ext cx="9688962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rgbClr val="C00000"/>
                </a:solidFill>
                <a:latin typeface="Bierstadt" panose="020B0004020202020204" pitchFamily="34" charset="0"/>
              </a:rPr>
              <a:t>Security Assumption: </a:t>
            </a:r>
            <a:r>
              <a:rPr lang="en-US" sz="3000" dirty="0">
                <a:solidFill>
                  <a:srgbClr val="002060"/>
                </a:solidFill>
                <a:latin typeface="Bierstadt" panose="020B0004020202020204" pitchFamily="34" charset="0"/>
              </a:rPr>
              <a:t>The server and some of the writers can be corrupt. The adversary is semi-honest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F5B72D46-B4B2-F2EC-CF3E-62F58AD14277}"/>
              </a:ext>
            </a:extLst>
          </p:cNvPr>
          <p:cNvSpPr txBox="1"/>
          <p:nvPr/>
        </p:nvSpPr>
        <p:spPr>
          <a:xfrm>
            <a:off x="1169581" y="220731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9" name="Picture 188" descr="A clipboard with a magnifying glass&#10;&#10;Description automatically generated">
            <a:extLst>
              <a:ext uri="{FF2B5EF4-FFF2-40B4-BE49-F238E27FC236}">
                <a16:creationId xmlns:a16="http://schemas.microsoft.com/office/drawing/2014/main" id="{C6E4496B-201E-1445-0ACE-84F63DDEA490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31361829" y="4236275"/>
            <a:ext cx="1144167" cy="1144167"/>
          </a:xfrm>
          <a:prstGeom prst="rect">
            <a:avLst/>
          </a:prstGeom>
        </p:spPr>
      </p:pic>
      <p:pic>
        <p:nvPicPr>
          <p:cNvPr id="190" name="Picture 189" descr="A person with arms spread out and various tools&#10;&#10;Description automatically generated">
            <a:extLst>
              <a:ext uri="{FF2B5EF4-FFF2-40B4-BE49-F238E27FC236}">
                <a16:creationId xmlns:a16="http://schemas.microsoft.com/office/drawing/2014/main" id="{B43EF79B-1A68-51AB-0A22-93AAD0722E02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21797895" y="5602526"/>
            <a:ext cx="1324561" cy="1324561"/>
          </a:xfrm>
          <a:prstGeom prst="rect">
            <a:avLst/>
          </a:prstGeom>
        </p:spPr>
      </p:pic>
      <p:pic>
        <p:nvPicPr>
          <p:cNvPr id="191" name="Picture 190" descr="A computer with a lock and a shield&#10;&#10;Description automatically generated">
            <a:extLst>
              <a:ext uri="{FF2B5EF4-FFF2-40B4-BE49-F238E27FC236}">
                <a16:creationId xmlns:a16="http://schemas.microsoft.com/office/drawing/2014/main" id="{8D1DDF31-EBB2-EFE6-973B-788354CF1DA9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6493641" y="6291616"/>
            <a:ext cx="1671638" cy="1671638"/>
          </a:xfrm>
          <a:prstGeom prst="rect">
            <a:avLst/>
          </a:prstGeom>
        </p:spPr>
      </p:pic>
      <p:pic>
        <p:nvPicPr>
          <p:cNvPr id="192" name="Picture 191" descr="A yellow folder with a blue lock&#10;&#10;Description automatically generated">
            <a:extLst>
              <a:ext uri="{FF2B5EF4-FFF2-40B4-BE49-F238E27FC236}">
                <a16:creationId xmlns:a16="http://schemas.microsoft.com/office/drawing/2014/main" id="{A9E80A63-A641-52EC-E66C-2FAF3B826F6B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7941946" y="5044501"/>
            <a:ext cx="1167588" cy="1167588"/>
          </a:xfrm>
          <a:prstGeom prst="rect">
            <a:avLst/>
          </a:prstGeom>
        </p:spPr>
      </p:pic>
      <p:pic>
        <p:nvPicPr>
          <p:cNvPr id="194" name="Picture 193" descr="A graph with a green line and a red dot&#10;&#10;AI-generated content may be incorrect.">
            <a:extLst>
              <a:ext uri="{FF2B5EF4-FFF2-40B4-BE49-F238E27FC236}">
                <a16:creationId xmlns:a16="http://schemas.microsoft.com/office/drawing/2014/main" id="{A3B17E3A-B873-237C-976F-7932E870395A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24669445" y="16833774"/>
            <a:ext cx="7772400" cy="2222500"/>
          </a:xfrm>
          <a:prstGeom prst="rect">
            <a:avLst/>
          </a:prstGeom>
        </p:spPr>
      </p:pic>
      <p:pic>
        <p:nvPicPr>
          <p:cNvPr id="196" name="Picture 195" descr="A graph with numbers and a green line&#10;&#10;AI-generated content may be incorrect.">
            <a:extLst>
              <a:ext uri="{FF2B5EF4-FFF2-40B4-BE49-F238E27FC236}">
                <a16:creationId xmlns:a16="http://schemas.microsoft.com/office/drawing/2014/main" id="{910FEB2F-CF86-8752-AFEF-EB07F88EF0A3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24656382" y="19595005"/>
            <a:ext cx="7772400" cy="1966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4E9D7D-AF9E-2A44-06E3-1A9443911527}"/>
                  </a:ext>
                </a:extLst>
              </p:cNvPr>
              <p:cNvSpPr txBox="1"/>
              <p:nvPr/>
            </p:nvSpPr>
            <p:spPr>
              <a:xfrm>
                <a:off x="12188711" y="16515165"/>
                <a:ext cx="976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4E9D7D-AF9E-2A44-06E3-1A9443911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8711" y="16515165"/>
                <a:ext cx="976293" cy="461665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0E8D48-B41C-678A-BD50-AF330FF3E2AC}"/>
                  </a:ext>
                </a:extLst>
              </p:cNvPr>
              <p:cNvSpPr txBox="1"/>
              <p:nvPr/>
            </p:nvSpPr>
            <p:spPr>
              <a:xfrm>
                <a:off x="10016488" y="18472310"/>
                <a:ext cx="976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0E8D48-B41C-678A-BD50-AF330FF3E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488" y="18472310"/>
                <a:ext cx="976293" cy="461665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2C7704-6EAA-921B-56CF-A9E034D7AF53}"/>
                  </a:ext>
                </a:extLst>
              </p:cNvPr>
              <p:cNvSpPr txBox="1"/>
              <p:nvPr/>
            </p:nvSpPr>
            <p:spPr>
              <a:xfrm>
                <a:off x="9878045" y="20505813"/>
                <a:ext cx="976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2C7704-6EAA-921B-56CF-A9E034D7A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045" y="20505813"/>
                <a:ext cx="976293" cy="461665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06D8CB-8A23-C4F3-7D0C-3DB15F9A9315}"/>
                  </a:ext>
                </a:extLst>
              </p:cNvPr>
              <p:cNvSpPr txBox="1"/>
              <p:nvPr/>
            </p:nvSpPr>
            <p:spPr>
              <a:xfrm>
                <a:off x="11381531" y="20505372"/>
                <a:ext cx="976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06D8CB-8A23-C4F3-7D0C-3DB15F9A9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1531" y="20505372"/>
                <a:ext cx="976293" cy="461665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4B9889-EEB3-3BB6-8428-D92F50C0BEE2}"/>
                  </a:ext>
                </a:extLst>
              </p:cNvPr>
              <p:cNvSpPr txBox="1"/>
              <p:nvPr/>
            </p:nvSpPr>
            <p:spPr>
              <a:xfrm>
                <a:off x="14015378" y="18461983"/>
                <a:ext cx="976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4B9889-EEB3-3BB6-8428-D92F50C0B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5378" y="18461983"/>
                <a:ext cx="976293" cy="461665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860F1CC-2C81-E5BE-905A-03D5F514D417}"/>
                  </a:ext>
                </a:extLst>
              </p:cNvPr>
              <p:cNvSpPr txBox="1"/>
              <p:nvPr/>
            </p:nvSpPr>
            <p:spPr>
              <a:xfrm>
                <a:off x="12464779" y="20505372"/>
                <a:ext cx="976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860F1CC-2C81-E5BE-905A-03D5F514D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4779" y="20505372"/>
                <a:ext cx="976293" cy="461665"/>
              </a:xfrm>
              <a:prstGeom prst="rect">
                <a:avLst/>
              </a:prstGeom>
              <a:blipFill>
                <a:blip r:embed="rId6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A34F7C0-E858-2231-97C9-011AC62EAF5E}"/>
                  </a:ext>
                </a:extLst>
              </p:cNvPr>
              <p:cNvSpPr txBox="1"/>
              <p:nvPr/>
            </p:nvSpPr>
            <p:spPr>
              <a:xfrm>
                <a:off x="14131832" y="20491304"/>
                <a:ext cx="976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A34F7C0-E858-2231-97C9-011AC62EA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1832" y="20491304"/>
                <a:ext cx="976293" cy="461665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57" descr="A hammer and wrench crossed&#10;&#10;Description automatically generated">
            <a:extLst>
              <a:ext uri="{FF2B5EF4-FFF2-40B4-BE49-F238E27FC236}">
                <a16:creationId xmlns:a16="http://schemas.microsoft.com/office/drawing/2014/main" id="{18B86074-E248-0BE5-12B7-4E2E22F63630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6190235" y="18896581"/>
            <a:ext cx="884359" cy="884359"/>
          </a:xfrm>
          <a:prstGeom prst="rect">
            <a:avLst/>
          </a:prstGeom>
        </p:spPr>
      </p:pic>
      <p:pic>
        <p:nvPicPr>
          <p:cNvPr id="59" name="Picture 58" descr="A blue and yellow target with a white arrow in the center&#10;&#10;Description automatically generated">
            <a:extLst>
              <a:ext uri="{FF2B5EF4-FFF2-40B4-BE49-F238E27FC236}">
                <a16:creationId xmlns:a16="http://schemas.microsoft.com/office/drawing/2014/main" id="{BE6AE265-9E50-6018-C455-D343E9996D5F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24617194" y="4340113"/>
            <a:ext cx="1065393" cy="1065393"/>
          </a:xfrm>
          <a:prstGeom prst="rect">
            <a:avLst/>
          </a:prstGeom>
        </p:spPr>
      </p:pic>
      <p:sp>
        <p:nvSpPr>
          <p:cNvPr id="105" name="Cloud 104">
            <a:extLst>
              <a:ext uri="{FF2B5EF4-FFF2-40B4-BE49-F238E27FC236}">
                <a16:creationId xmlns:a16="http://schemas.microsoft.com/office/drawing/2014/main" id="{63B2905F-DF80-89C7-FEA5-74DC5C6D5883}"/>
              </a:ext>
            </a:extLst>
          </p:cNvPr>
          <p:cNvSpPr/>
          <p:nvPr/>
        </p:nvSpPr>
        <p:spPr>
          <a:xfrm>
            <a:off x="7731095" y="1405134"/>
            <a:ext cx="3410523" cy="2646399"/>
          </a:xfrm>
          <a:prstGeom prst="cloud">
            <a:avLst/>
          </a:prstGeom>
          <a:solidFill>
            <a:schemeClr val="tx2">
              <a:lumMod val="10000"/>
              <a:lumOff val="90000"/>
              <a:alpha val="99000"/>
            </a:schemeClr>
          </a:solidFill>
          <a:ln w="12700" cap="flat">
            <a:solidFill>
              <a:srgbClr val="0F2B48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9" name="Picture 108" descr="A computer network with a cloud&#10;&#10;Description automatically generated">
            <a:extLst>
              <a:ext uri="{FF2B5EF4-FFF2-40B4-BE49-F238E27FC236}">
                <a16:creationId xmlns:a16="http://schemas.microsoft.com/office/drawing/2014/main" id="{ADAA2795-17DB-445A-EC4D-0AD79B9DAB86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8626734" y="1835726"/>
            <a:ext cx="1606234" cy="1606234"/>
          </a:xfrm>
          <a:prstGeom prst="rect">
            <a:avLst/>
          </a:prstGeom>
        </p:spPr>
      </p:pic>
      <p:pic>
        <p:nvPicPr>
          <p:cNvPr id="110" name="Picture 109" descr="A group of light bulbs&#10;&#10;Description automatically generated">
            <a:extLst>
              <a:ext uri="{FF2B5EF4-FFF2-40B4-BE49-F238E27FC236}">
                <a16:creationId xmlns:a16="http://schemas.microsoft.com/office/drawing/2014/main" id="{BDA1C56E-E8E3-577E-C8F6-F69A9EDEC09A}"/>
              </a:ext>
            </a:extLst>
      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18982664" y="9721688"/>
            <a:ext cx="1519313" cy="1519313"/>
          </a:xfrm>
          <a:prstGeom prst="rect">
            <a:avLst/>
          </a:prstGeom>
        </p:spPr>
      </p:pic>
      <p:sp>
        <p:nvSpPr>
          <p:cNvPr id="114" name="Cloud 113">
            <a:extLst>
              <a:ext uri="{FF2B5EF4-FFF2-40B4-BE49-F238E27FC236}">
                <a16:creationId xmlns:a16="http://schemas.microsoft.com/office/drawing/2014/main" id="{AD6A926A-C174-F2A5-D962-75E2C2988DB6}"/>
              </a:ext>
            </a:extLst>
          </p:cNvPr>
          <p:cNvSpPr/>
          <p:nvPr/>
        </p:nvSpPr>
        <p:spPr>
          <a:xfrm>
            <a:off x="21639538" y="1413693"/>
            <a:ext cx="3082256" cy="2540000"/>
          </a:xfrm>
          <a:prstGeom prst="cloud">
            <a:avLst/>
          </a:prstGeom>
          <a:solidFill>
            <a:schemeClr val="tx2">
              <a:lumMod val="25000"/>
              <a:lumOff val="75000"/>
              <a:alpha val="99000"/>
            </a:schemeClr>
          </a:solidFill>
          <a:ln w="12700" cap="flat">
            <a:solidFill>
              <a:srgbClr val="0F2B48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15" name="Picture 114" descr="A computer server with a chip on top of it&#10;&#10;Description automatically generated">
            <a:extLst>
              <a:ext uri="{FF2B5EF4-FFF2-40B4-BE49-F238E27FC236}">
                <a16:creationId xmlns:a16="http://schemas.microsoft.com/office/drawing/2014/main" id="{028A1FAA-5209-589A-BAE1-FF2B6D1FDB4F}"/>
              </a:ext>
            </a:extLst>
      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22312653" y="1969056"/>
            <a:ext cx="1544822" cy="1544822"/>
          </a:xfrm>
          <a:prstGeom prst="rect">
            <a:avLst/>
          </a:prstGeom>
        </p:spPr>
      </p:pic>
      <p:pic>
        <p:nvPicPr>
          <p:cNvPr id="60" name="Picture 59" descr="A speedometer with different colored faces&#10;&#10;Description automatically generated">
            <a:extLst>
              <a:ext uri="{FF2B5EF4-FFF2-40B4-BE49-F238E27FC236}">
                <a16:creationId xmlns:a16="http://schemas.microsoft.com/office/drawing/2014/main" id="{45B50CFD-A75F-B4E8-58C4-A015E5CBC305}"/>
              </a:ext>
            </a:extLst>
          </p:cNvPr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24372348" y="15432859"/>
            <a:ext cx="1206524" cy="884732"/>
          </a:xfrm>
          <a:prstGeom prst="rect">
            <a:avLst/>
          </a:prstGeom>
        </p:spPr>
      </p:pic>
      <p:pic>
        <p:nvPicPr>
          <p:cNvPr id="62" name="Picture 61" descr="A colorful graph and gear&#10;&#10;Description automatically generated">
            <a:extLst>
              <a:ext uri="{FF2B5EF4-FFF2-40B4-BE49-F238E27FC236}">
                <a16:creationId xmlns:a16="http://schemas.microsoft.com/office/drawing/2014/main" id="{326FE5EE-934C-9704-343B-AE144AC833FF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31585915" y="15234431"/>
            <a:ext cx="1093431" cy="1093431"/>
          </a:xfrm>
          <a:prstGeom prst="rect">
            <a:avLst/>
          </a:prstGeom>
        </p:spPr>
      </p:pic>
      <p:pic>
        <p:nvPicPr>
          <p:cNvPr id="61" name="Picture 60" descr="A yellow cylinder with a lock&#10;&#10;Description automatically generated">
            <a:extLst>
              <a:ext uri="{FF2B5EF4-FFF2-40B4-BE49-F238E27FC236}">
                <a16:creationId xmlns:a16="http://schemas.microsoft.com/office/drawing/2014/main" id="{439F5D66-B4D7-6741-763C-D232027BBF55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309950" y="6337154"/>
            <a:ext cx="1259457" cy="1259457"/>
          </a:xfrm>
          <a:prstGeom prst="rect">
            <a:avLst/>
          </a:prstGeom>
        </p:spPr>
      </p:pic>
      <p:pic>
        <p:nvPicPr>
          <p:cNvPr id="64" name="Picture 63" descr="A yellow folder with a lock&#10;&#10;Description automatically generated">
            <a:extLst>
              <a:ext uri="{FF2B5EF4-FFF2-40B4-BE49-F238E27FC236}">
                <a16:creationId xmlns:a16="http://schemas.microsoft.com/office/drawing/2014/main" id="{63F14521-BBC7-C452-8B01-5020C3752236}"/>
              </a:ext>
            </a:extLst>
          </p:cNvPr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20103071" y="5668862"/>
            <a:ext cx="1091041" cy="1091041"/>
          </a:xfrm>
          <a:prstGeom prst="rect">
            <a:avLst/>
          </a:prstGeom>
        </p:spPr>
      </p:pic>
      <p:pic>
        <p:nvPicPr>
          <p:cNvPr id="65" name="Picture 64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DD3B2A14-AECF-0991-36E2-70E21B42A77D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232122" y="10232903"/>
            <a:ext cx="1532021" cy="1149016"/>
          </a:xfrm>
          <a:prstGeom prst="rect">
            <a:avLst/>
          </a:prstGeom>
        </p:spPr>
      </p:pic>
      <p:pic>
        <p:nvPicPr>
          <p:cNvPr id="69" name="Picture 68" descr="A blue circular object with yellow dots&#10;&#10;Description automatically generated">
            <a:extLst>
              <a:ext uri="{FF2B5EF4-FFF2-40B4-BE49-F238E27FC236}">
                <a16:creationId xmlns:a16="http://schemas.microsoft.com/office/drawing/2014/main" id="{77C92BBF-54F8-DD10-1C02-63E2E700C61F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8081569" y="10324116"/>
            <a:ext cx="915777" cy="915777"/>
          </a:xfrm>
          <a:prstGeom prst="rect">
            <a:avLst/>
          </a:prstGeom>
        </p:spPr>
      </p:pic>
      <p:pic>
        <p:nvPicPr>
          <p:cNvPr id="72" name="Picture 71" descr="A magnifying glass over a window&#10;&#10;Description automatically generated">
            <a:extLst>
              <a:ext uri="{FF2B5EF4-FFF2-40B4-BE49-F238E27FC236}">
                <a16:creationId xmlns:a16="http://schemas.microsoft.com/office/drawing/2014/main" id="{F32CC02E-5315-430D-CB03-C4BC4A03F3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8091248" y="8915531"/>
            <a:ext cx="893618" cy="893618"/>
          </a:xfrm>
          <a:prstGeom prst="rect">
            <a:avLst/>
          </a:prstGeom>
        </p:spPr>
      </p:pic>
      <p:pic>
        <p:nvPicPr>
          <p:cNvPr id="75" name="Content Placeholder 4" descr="A clipboard with arrows and a bell and a target&#10;&#10;Description automatically generated">
            <a:extLst>
              <a:ext uri="{FF2B5EF4-FFF2-40B4-BE49-F238E27FC236}">
                <a16:creationId xmlns:a16="http://schemas.microsoft.com/office/drawing/2014/main" id="{CC686B87-7AC2-8E95-D89E-695AB06D5204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11937367" y="5072808"/>
            <a:ext cx="1165639" cy="1165639"/>
          </a:xfrm>
          <a:prstGeom prst="rect">
            <a:avLst/>
          </a:prstGeom>
        </p:spPr>
      </p:pic>
      <p:pic>
        <p:nvPicPr>
          <p:cNvPr id="76" name="Content Placeholder 4" descr="A gear with arrows around it&#10;&#10;Description automatically generated">
            <a:extLst>
              <a:ext uri="{FF2B5EF4-FFF2-40B4-BE49-F238E27FC236}">
                <a16:creationId xmlns:a16="http://schemas.microsoft.com/office/drawing/2014/main" id="{2F78A438-61B1-C313-8117-2B54FEDBA47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12092862" y="6619300"/>
            <a:ext cx="825969" cy="825969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DFD27837-608D-577F-8994-3197C2E6AE7F}"/>
              </a:ext>
            </a:extLst>
          </p:cNvPr>
          <p:cNvSpPr/>
          <p:nvPr/>
        </p:nvSpPr>
        <p:spPr>
          <a:xfrm>
            <a:off x="11720069" y="10282153"/>
            <a:ext cx="645282" cy="438546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DFB1656-C8C6-91E8-B5FE-5A1E348C08C1}"/>
                  </a:ext>
                </a:extLst>
              </p:cNvPr>
              <p:cNvSpPr/>
              <p:nvPr/>
            </p:nvSpPr>
            <p:spPr>
              <a:xfrm>
                <a:off x="11810361" y="10458798"/>
                <a:ext cx="485192" cy="50716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DFB1656-C8C6-91E8-B5FE-5A1E348C0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0361" y="10458798"/>
                <a:ext cx="485192" cy="507169"/>
              </a:xfrm>
              <a:prstGeom prst="ellipse">
                <a:avLst/>
              </a:prstGeom>
              <a:blipFill>
                <a:blip r:embed="rId85"/>
                <a:stretch>
                  <a:fillRect l="-1951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0CF47BB-B94B-2A98-C05D-6949C4ED656E}"/>
                  </a:ext>
                </a:extLst>
              </p:cNvPr>
              <p:cNvSpPr/>
              <p:nvPr/>
            </p:nvSpPr>
            <p:spPr>
              <a:xfrm>
                <a:off x="11797886" y="11196081"/>
                <a:ext cx="485192" cy="50716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0CF47BB-B94B-2A98-C05D-6949C4ED65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7886" y="11196081"/>
                <a:ext cx="485192" cy="507169"/>
              </a:xfrm>
              <a:prstGeom prst="ellipse">
                <a:avLst/>
              </a:prstGeom>
              <a:blipFill>
                <a:blip r:embed="rId86"/>
                <a:stretch>
                  <a:fillRect l="-21951" b="-2381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4E10FFC-8B16-DA95-70F7-1BFF5F385BD3}"/>
                  </a:ext>
                </a:extLst>
              </p:cNvPr>
              <p:cNvSpPr/>
              <p:nvPr/>
            </p:nvSpPr>
            <p:spPr>
              <a:xfrm>
                <a:off x="11810361" y="11958078"/>
                <a:ext cx="485192" cy="50716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4E10FFC-8B16-DA95-70F7-1BFF5F385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0361" y="11958078"/>
                <a:ext cx="485192" cy="507169"/>
              </a:xfrm>
              <a:prstGeom prst="ellipse">
                <a:avLst/>
              </a:prstGeom>
              <a:blipFill>
                <a:blip r:embed="rId87"/>
                <a:stretch>
                  <a:fillRect l="-21951" b="-2381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45A73A67-0C9A-2297-E2EA-D22AEC39296F}"/>
              </a:ext>
            </a:extLst>
          </p:cNvPr>
          <p:cNvSpPr txBox="1"/>
          <p:nvPr/>
        </p:nvSpPr>
        <p:spPr>
          <a:xfrm>
            <a:off x="11867835" y="1267601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ABD7ACD-37D3-0AA0-4EAB-CF58FEEBA1A8}"/>
                  </a:ext>
                </a:extLst>
              </p:cNvPr>
              <p:cNvSpPr/>
              <p:nvPr/>
            </p:nvSpPr>
            <p:spPr>
              <a:xfrm>
                <a:off x="11788595" y="13231238"/>
                <a:ext cx="485192" cy="50716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ABD7ACD-37D3-0AA0-4EAB-CF58FEEBA1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595" y="13231238"/>
                <a:ext cx="485192" cy="507169"/>
              </a:xfrm>
              <a:prstGeom prst="ellipse">
                <a:avLst/>
              </a:prstGeom>
              <a:blipFill>
                <a:blip r:embed="rId88"/>
                <a:stretch>
                  <a:fillRect l="-39024" r="-14634" b="-2381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25B1CF9-930E-CB0C-565B-F795E7F99FF7}"/>
                  </a:ext>
                </a:extLst>
              </p:cNvPr>
              <p:cNvSpPr/>
              <p:nvPr/>
            </p:nvSpPr>
            <p:spPr>
              <a:xfrm>
                <a:off x="11796068" y="13986613"/>
                <a:ext cx="485192" cy="50716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25B1CF9-930E-CB0C-565B-F795E7F99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068" y="13986613"/>
                <a:ext cx="485192" cy="507169"/>
              </a:xfrm>
              <a:prstGeom prst="ellipse">
                <a:avLst/>
              </a:prstGeom>
              <a:blipFill>
                <a:blip r:embed="rId89"/>
                <a:stretch>
                  <a:fillRect l="-21951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21382EEC-C634-47E2-7852-BF603C576C30}"/>
              </a:ext>
            </a:extLst>
          </p:cNvPr>
          <p:cNvSpPr/>
          <p:nvPr/>
        </p:nvSpPr>
        <p:spPr>
          <a:xfrm>
            <a:off x="14843370" y="10823406"/>
            <a:ext cx="645282" cy="31192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FF6C189-C824-CB7D-5241-1A7C40625D15}"/>
                  </a:ext>
                </a:extLst>
              </p:cNvPr>
              <p:cNvSpPr/>
              <p:nvPr/>
            </p:nvSpPr>
            <p:spPr>
              <a:xfrm>
                <a:off x="14925114" y="10922510"/>
                <a:ext cx="485872" cy="443567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FF6C189-C824-CB7D-5241-1A7C40625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5114" y="10922510"/>
                <a:ext cx="485872" cy="443567"/>
              </a:xfrm>
              <a:prstGeom prst="rect">
                <a:avLst/>
              </a:prstGeom>
              <a:blipFill>
                <a:blip r:embed="rId90"/>
                <a:stretch>
                  <a:fillRect l="-4878" b="-2632"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7CE58E0-B16D-428E-99D6-9F2D52764F6F}"/>
                  </a:ext>
                </a:extLst>
              </p:cNvPr>
              <p:cNvSpPr/>
              <p:nvPr/>
            </p:nvSpPr>
            <p:spPr>
              <a:xfrm>
                <a:off x="14923307" y="12212651"/>
                <a:ext cx="485872" cy="443567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7CE58E0-B16D-428E-99D6-9F2D52764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3307" y="12212651"/>
                <a:ext cx="485872" cy="443567"/>
              </a:xfrm>
              <a:prstGeom prst="rect">
                <a:avLst/>
              </a:prstGeom>
              <a:blipFill>
                <a:blip r:embed="rId91"/>
                <a:stretch>
                  <a:fillRect l="-4878" b="-2632"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3F645152-31DC-E5CE-EE65-38ABFE906500}"/>
                  </a:ext>
                </a:extLst>
              </p:cNvPr>
              <p:cNvSpPr/>
              <p:nvPr/>
            </p:nvSpPr>
            <p:spPr>
              <a:xfrm>
                <a:off x="14925114" y="13399816"/>
                <a:ext cx="485872" cy="443567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3F645152-31DC-E5CE-EE65-38ABFE906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5114" y="13399816"/>
                <a:ext cx="485872" cy="443567"/>
              </a:xfrm>
              <a:prstGeom prst="rect">
                <a:avLst/>
              </a:prstGeom>
              <a:blipFill>
                <a:blip r:embed="rId92"/>
                <a:stretch>
                  <a:fillRect l="-4878"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2406D3-B7D9-0DF8-E77C-53ECF5E3ABD5}"/>
              </a:ext>
            </a:extLst>
          </p:cNvPr>
          <p:cNvCxnSpPr>
            <a:cxnSpLocks/>
            <a:endCxn id="119" idx="1"/>
          </p:cNvCxnSpPr>
          <p:nvPr/>
        </p:nvCxnSpPr>
        <p:spPr>
          <a:xfrm flipV="1">
            <a:off x="15409179" y="12426214"/>
            <a:ext cx="1457466" cy="822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C4DDF1A-3CFE-604C-8B27-CF8A34EA69DF}"/>
              </a:ext>
            </a:extLst>
          </p:cNvPr>
          <p:cNvCxnSpPr>
            <a:cxnSpLocks/>
            <a:endCxn id="123" idx="1"/>
          </p:cNvCxnSpPr>
          <p:nvPr/>
        </p:nvCxnSpPr>
        <p:spPr>
          <a:xfrm>
            <a:off x="15410986" y="13621600"/>
            <a:ext cx="1455659" cy="64208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2CFBB88-8453-D30C-F9B8-6C2B42170E7D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15410986" y="10600567"/>
            <a:ext cx="1457214" cy="543727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88E6472-9854-114F-6CCB-CA6255D76931}"/>
              </a:ext>
            </a:extLst>
          </p:cNvPr>
          <p:cNvSpPr/>
          <p:nvPr/>
        </p:nvSpPr>
        <p:spPr>
          <a:xfrm>
            <a:off x="21464838" y="11649381"/>
            <a:ext cx="666111" cy="15518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BE11C48-F3F9-3C6B-537E-E57C9F987E40}"/>
                  </a:ext>
                </a:extLst>
              </p:cNvPr>
              <p:cNvSpPr/>
              <p:nvPr/>
            </p:nvSpPr>
            <p:spPr>
              <a:xfrm>
                <a:off x="21556766" y="11721069"/>
                <a:ext cx="485872" cy="44356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BE11C48-F3F9-3C6B-537E-E57C9F987E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6766" y="11721069"/>
                <a:ext cx="485872" cy="443567"/>
              </a:xfrm>
              <a:prstGeom prst="rect">
                <a:avLst/>
              </a:prstGeom>
              <a:blipFill>
                <a:blip r:embed="rId93"/>
                <a:stretch>
                  <a:fillRect l="-21951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787766F-B473-EA07-2F0E-BC85ABA35946}"/>
                  </a:ext>
                </a:extLst>
              </p:cNvPr>
              <p:cNvSpPr/>
              <p:nvPr/>
            </p:nvSpPr>
            <p:spPr>
              <a:xfrm>
                <a:off x="21554959" y="12686747"/>
                <a:ext cx="485872" cy="44356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787766F-B473-EA07-2F0E-BC85ABA35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4959" y="12686747"/>
                <a:ext cx="485872" cy="443567"/>
              </a:xfrm>
              <a:prstGeom prst="rect">
                <a:avLst/>
              </a:prstGeom>
              <a:blipFill>
                <a:blip r:embed="rId94"/>
                <a:stretch>
                  <a:fillRect l="-17073" b="-2703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ectangle 140">
            <a:extLst>
              <a:ext uri="{FF2B5EF4-FFF2-40B4-BE49-F238E27FC236}">
                <a16:creationId xmlns:a16="http://schemas.microsoft.com/office/drawing/2014/main" id="{5D8194ED-DDC8-3F0D-3460-96702C1F12D4}"/>
              </a:ext>
            </a:extLst>
          </p:cNvPr>
          <p:cNvSpPr/>
          <p:nvPr/>
        </p:nvSpPr>
        <p:spPr>
          <a:xfrm>
            <a:off x="20159688" y="12092991"/>
            <a:ext cx="666111" cy="68282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Hexagon 145">
                <a:extLst>
                  <a:ext uri="{FF2B5EF4-FFF2-40B4-BE49-F238E27FC236}">
                    <a16:creationId xmlns:a16="http://schemas.microsoft.com/office/drawing/2014/main" id="{F7A21C9D-7511-DF2A-61F6-9C14A81FCC9C}"/>
                  </a:ext>
                </a:extLst>
              </p:cNvPr>
              <p:cNvSpPr/>
              <p:nvPr/>
            </p:nvSpPr>
            <p:spPr>
              <a:xfrm>
                <a:off x="20193146" y="12158793"/>
                <a:ext cx="604632" cy="542088"/>
              </a:xfrm>
              <a:prstGeom prst="hexag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Hexagon 145">
                <a:extLst>
                  <a:ext uri="{FF2B5EF4-FFF2-40B4-BE49-F238E27FC236}">
                    <a16:creationId xmlns:a16="http://schemas.microsoft.com/office/drawing/2014/main" id="{F7A21C9D-7511-DF2A-61F6-9C14A81FC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3146" y="12158793"/>
                <a:ext cx="604632" cy="542088"/>
              </a:xfrm>
              <a:prstGeom prst="hexagon">
                <a:avLst/>
              </a:prstGeom>
              <a:blipFill>
                <a:blip r:embed="rId95"/>
                <a:stretch>
                  <a:fillRect l="-5882"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594D24B-F2EE-723E-B858-A0ACFBFDBB1E}"/>
              </a:ext>
            </a:extLst>
          </p:cNvPr>
          <p:cNvCxnSpPr>
            <a:cxnSpLocks/>
          </p:cNvCxnSpPr>
          <p:nvPr/>
        </p:nvCxnSpPr>
        <p:spPr>
          <a:xfrm flipV="1">
            <a:off x="22042638" y="11604982"/>
            <a:ext cx="606529" cy="33787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1FBE7361-FBDC-1B01-7773-615A4556A84B}"/>
              </a:ext>
            </a:extLst>
          </p:cNvPr>
          <p:cNvCxnSpPr>
            <a:cxnSpLocks/>
          </p:cNvCxnSpPr>
          <p:nvPr/>
        </p:nvCxnSpPr>
        <p:spPr>
          <a:xfrm>
            <a:off x="22040831" y="12908531"/>
            <a:ext cx="600552" cy="20295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7283B4C7-5B2C-AC3C-D646-856F76D60A3E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20794883" y="12425289"/>
            <a:ext cx="669955" cy="9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FA81D2C6-E1F1-5EE2-DEB4-C4A555D3C749}"/>
              </a:ext>
            </a:extLst>
          </p:cNvPr>
          <p:cNvCxnSpPr/>
          <p:nvPr/>
        </p:nvCxnSpPr>
        <p:spPr>
          <a:xfrm>
            <a:off x="12609172" y="15552298"/>
            <a:ext cx="2529228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0F596888-E7DA-94D1-8C96-EF09979F519F}"/>
              </a:ext>
            </a:extLst>
          </p:cNvPr>
          <p:cNvCxnSpPr/>
          <p:nvPr/>
        </p:nvCxnSpPr>
        <p:spPr>
          <a:xfrm>
            <a:off x="17121256" y="15564241"/>
            <a:ext cx="2529228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Right Arrow 200">
            <a:extLst>
              <a:ext uri="{FF2B5EF4-FFF2-40B4-BE49-F238E27FC236}">
                <a16:creationId xmlns:a16="http://schemas.microsoft.com/office/drawing/2014/main" id="{EE6BFBD5-5136-47E9-267B-2593B8B841FC}"/>
              </a:ext>
            </a:extLst>
          </p:cNvPr>
          <p:cNvSpPr/>
          <p:nvPr/>
        </p:nvSpPr>
        <p:spPr>
          <a:xfrm>
            <a:off x="12892129" y="12116592"/>
            <a:ext cx="1409857" cy="69389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Partitioning</a:t>
            </a:r>
          </a:p>
        </p:txBody>
      </p:sp>
      <p:sp>
        <p:nvSpPr>
          <p:cNvPr id="202" name="Right Arrow 201">
            <a:extLst>
              <a:ext uri="{FF2B5EF4-FFF2-40B4-BE49-F238E27FC236}">
                <a16:creationId xmlns:a16="http://schemas.microsoft.com/office/drawing/2014/main" id="{34BCB749-F785-3E27-50E8-B58D7A276A98}"/>
              </a:ext>
            </a:extLst>
          </p:cNvPr>
          <p:cNvSpPr/>
          <p:nvPr/>
        </p:nvSpPr>
        <p:spPr>
          <a:xfrm>
            <a:off x="18130468" y="11921489"/>
            <a:ext cx="1496739" cy="105902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Recursive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Partitioning</a:t>
            </a:r>
          </a:p>
        </p:txBody>
      </p:sp>
      <p:pic>
        <p:nvPicPr>
          <p:cNvPr id="42" name="Picture 41" descr="A hand holding a bar with two circles and a cross&#10;&#10;AI-generated content may be incorrect.">
            <a:extLst>
              <a:ext uri="{FF2B5EF4-FFF2-40B4-BE49-F238E27FC236}">
                <a16:creationId xmlns:a16="http://schemas.microsoft.com/office/drawing/2014/main" id="{8275B1FD-54F7-BEF2-75CB-7A7721BDB56B}"/>
              </a:ext>
            </a:extLst>
          </p:cNvPr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22740869" y="20495044"/>
            <a:ext cx="1086090" cy="10860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9883A9-43A3-FF23-368A-6D9B3B9AB3A2}"/>
              </a:ext>
            </a:extLst>
          </p:cNvPr>
          <p:cNvSpPr txBox="1"/>
          <p:nvPr/>
        </p:nvSpPr>
        <p:spPr>
          <a:xfrm>
            <a:off x="9773548" y="12461067"/>
            <a:ext cx="1693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Keywords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BCE36242-8446-4104-735A-326326BE3093}"/>
              </a:ext>
            </a:extLst>
          </p:cNvPr>
          <p:cNvSpPr/>
          <p:nvPr/>
        </p:nvSpPr>
        <p:spPr>
          <a:xfrm>
            <a:off x="11515198" y="10068067"/>
            <a:ext cx="234481" cy="4736328"/>
          </a:xfrm>
          <a:prstGeom prst="leftBracke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49" name="Picture 48" descr="A magnifying glass with a keyword and a blue tag&#10;&#10;AI-generated content may be incorrect.">
            <a:extLst>
              <a:ext uri="{FF2B5EF4-FFF2-40B4-BE49-F238E27FC236}">
                <a16:creationId xmlns:a16="http://schemas.microsoft.com/office/drawing/2014/main" id="{8DFC0AC4-9383-7BFA-1E2F-EBD9C39B7FB7}"/>
              </a:ext>
            </a:extLst>
          </p:cNvPr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9935327" y="10524194"/>
            <a:ext cx="1371600" cy="1371600"/>
          </a:xfrm>
          <a:prstGeom prst="rect">
            <a:avLst/>
          </a:prstGeom>
        </p:spPr>
      </p:pic>
      <p:pic>
        <p:nvPicPr>
          <p:cNvPr id="66" name="Picture 65" descr="A book with a black background&#10;&#10;AI-generated content may be incorrect.">
            <a:extLst>
              <a:ext uri="{FF2B5EF4-FFF2-40B4-BE49-F238E27FC236}">
                <a16:creationId xmlns:a16="http://schemas.microsoft.com/office/drawing/2014/main" id="{6593574C-FC4E-929C-7E6D-11F13C82227D}"/>
              </a:ext>
            </a:extLst>
          </p:cNvPr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10031411" y="13691207"/>
            <a:ext cx="1208833" cy="1208833"/>
          </a:xfrm>
          <a:prstGeom prst="rect">
            <a:avLst/>
          </a:prstGeom>
        </p:spPr>
      </p:pic>
      <p:pic>
        <p:nvPicPr>
          <p:cNvPr id="67" name="Picture 66" descr="A blue line drawing of a server&#10;&#10;Description automatically generated">
            <a:extLst>
              <a:ext uri="{FF2B5EF4-FFF2-40B4-BE49-F238E27FC236}">
                <a16:creationId xmlns:a16="http://schemas.microsoft.com/office/drawing/2014/main" id="{A1B73E53-1596-831C-F6FC-B363A2C841BC}"/>
              </a:ext>
            </a:extLst>
          </p:cNvPr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12871098" y="9895018"/>
            <a:ext cx="1390661" cy="1390661"/>
          </a:xfrm>
          <a:prstGeom prst="rect">
            <a:avLst/>
          </a:prstGeom>
        </p:spPr>
      </p:pic>
      <p:pic>
        <p:nvPicPr>
          <p:cNvPr id="44" name="Picture 43" descr="A diagram of a diagram of a gear and a light bulb&#10;&#10;Description automatically generated">
            <a:extLst>
              <a:ext uri="{FF2B5EF4-FFF2-40B4-BE49-F238E27FC236}">
                <a16:creationId xmlns:a16="http://schemas.microsoft.com/office/drawing/2014/main" id="{B26DBFD7-C626-43EC-5441-5EFD262073CC}"/>
              </a:ext>
            </a:extLst>
          </p:cNvPr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522498" y="8927468"/>
            <a:ext cx="1046909" cy="1046909"/>
          </a:xfrm>
          <a:prstGeom prst="rect">
            <a:avLst/>
          </a:prstGeom>
        </p:spPr>
      </p:pic>
      <p:pic>
        <p:nvPicPr>
          <p:cNvPr id="70" name="Picture 69" descr="A colorful meter with a black background&#10;&#10;Description automatically generated">
            <a:extLst>
              <a:ext uri="{FF2B5EF4-FFF2-40B4-BE49-F238E27FC236}">
                <a16:creationId xmlns:a16="http://schemas.microsoft.com/office/drawing/2014/main" id="{B81491B0-E400-6872-7D11-237520CA6F12}"/>
              </a:ext>
            </a:extLst>
          </p:cNvPr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21828277" y="8945937"/>
            <a:ext cx="1766740" cy="1766740"/>
          </a:xfrm>
          <a:prstGeom prst="rect">
            <a:avLst/>
          </a:prstGeom>
        </p:spPr>
      </p:pic>
      <p:pic>
        <p:nvPicPr>
          <p:cNvPr id="71" name="Picture 70" descr="A blue gear with a clock and green arrows&#10;&#10;Description automatically generated">
            <a:extLst>
              <a:ext uri="{FF2B5EF4-FFF2-40B4-BE49-F238E27FC236}">
                <a16:creationId xmlns:a16="http://schemas.microsoft.com/office/drawing/2014/main" id="{D0D18ABE-5424-FA9F-2DB5-00145C2103FE}"/>
              </a:ext>
            </a:extLst>
          </p:cNvPr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18188579" y="14134732"/>
            <a:ext cx="1002078" cy="1002078"/>
          </a:xfrm>
          <a:prstGeom prst="rect">
            <a:avLst/>
          </a:prstGeom>
        </p:spPr>
      </p:pic>
      <p:pic>
        <p:nvPicPr>
          <p:cNvPr id="73" name="Picture 72" descr="A graphic with a gear and arrow&#10;&#10;Description automatically generated">
            <a:extLst>
              <a:ext uri="{FF2B5EF4-FFF2-40B4-BE49-F238E27FC236}">
                <a16:creationId xmlns:a16="http://schemas.microsoft.com/office/drawing/2014/main" id="{46CFC13B-9E31-26B1-CC13-9A7ACE086A1E}"/>
              </a:ext>
            </a:extLst>
          </p:cNvPr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10129933" y="9014609"/>
            <a:ext cx="948040" cy="94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37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413</TotalTime>
  <Words>327</Words>
  <Application>Microsoft Macintosh PowerPoint</Application>
  <PresentationFormat>Custom</PresentationFormat>
  <Paragraphs>98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 Display</vt:lpstr>
      <vt:lpstr>Bierstadt</vt:lpstr>
      <vt:lpstr>Aptos</vt:lpstr>
      <vt:lpstr>Arial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Le, Thanh Tung</dc:creator>
  <cp:lastModifiedBy>Le, Thanh Tung</cp:lastModifiedBy>
  <cp:revision>488</cp:revision>
  <cp:lastPrinted>2025-04-27T18:12:52Z</cp:lastPrinted>
  <dcterms:created xsi:type="dcterms:W3CDTF">2025-04-26T13:48:33Z</dcterms:created>
  <dcterms:modified xsi:type="dcterms:W3CDTF">2025-04-28T01:05:07Z</dcterms:modified>
</cp:coreProperties>
</file>